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aleway"/>
      <p:regular r:id="rId45"/>
      <p:bold r:id="rId46"/>
      <p:italic r:id="rId47"/>
      <p:boldItalic r:id="rId48"/>
    </p:embeddedFont>
    <p:embeddedFont>
      <p:font typeface="Poppins"/>
      <p:regular r:id="rId49"/>
      <p:bold r:id="rId50"/>
      <p:italic r:id="rId51"/>
      <p:boldItalic r:id="rId52"/>
    </p:embeddedFont>
    <p:embeddedFont>
      <p:font typeface="Raleway Thin"/>
      <p:bold r:id="rId53"/>
      <p:boldItalic r:id="rId54"/>
    </p:embeddedFont>
    <p:embeddedFont>
      <p:font typeface="EB Garamond"/>
      <p:regular r:id="rId55"/>
      <p:bold r:id="rId56"/>
      <p:italic r:id="rId57"/>
      <p:boldItalic r:id="rId58"/>
    </p:embeddedFont>
    <p:embeddedFont>
      <p:font typeface="Poppins Black"/>
      <p:bold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oppinsBlack-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RalewayThin-bold.fntdata"/><Relationship Id="rId52" Type="http://schemas.openxmlformats.org/officeDocument/2006/relationships/font" Target="fonts/Poppins-boldItalic.fntdata"/><Relationship Id="rId11" Type="http://schemas.openxmlformats.org/officeDocument/2006/relationships/slide" Target="slides/slide6.xml"/><Relationship Id="rId55" Type="http://schemas.openxmlformats.org/officeDocument/2006/relationships/font" Target="fonts/EBGaramond-regular.fntdata"/><Relationship Id="rId10" Type="http://schemas.openxmlformats.org/officeDocument/2006/relationships/slide" Target="slides/slide5.xml"/><Relationship Id="rId54" Type="http://schemas.openxmlformats.org/officeDocument/2006/relationships/font" Target="fonts/RalewayThin-boldItalic.fntdata"/><Relationship Id="rId13" Type="http://schemas.openxmlformats.org/officeDocument/2006/relationships/slide" Target="slides/slide8.xml"/><Relationship Id="rId57" Type="http://schemas.openxmlformats.org/officeDocument/2006/relationships/font" Target="fonts/EBGaramond-italic.fntdata"/><Relationship Id="rId12" Type="http://schemas.openxmlformats.org/officeDocument/2006/relationships/slide" Target="slides/slide7.xml"/><Relationship Id="rId56" Type="http://schemas.openxmlformats.org/officeDocument/2006/relationships/font" Target="fonts/EBGaramond-bold.fntdata"/><Relationship Id="rId15" Type="http://schemas.openxmlformats.org/officeDocument/2006/relationships/slide" Target="slides/slide10.xml"/><Relationship Id="rId59" Type="http://schemas.openxmlformats.org/officeDocument/2006/relationships/font" Target="fonts/PoppinsBlack-bold.fntdata"/><Relationship Id="rId14" Type="http://schemas.openxmlformats.org/officeDocument/2006/relationships/slide" Target="slides/slide9.xml"/><Relationship Id="rId58" Type="http://schemas.openxmlformats.org/officeDocument/2006/relationships/font" Target="fonts/EBGaramon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07d2fc1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07d2fc1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a736fbc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a736fbc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90d1efd1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90d1efd1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a6edb72a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a6edb72a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90d1efd1f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90d1efd1f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90d1efd1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90d1efd1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a736fbcf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a736fbcf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a736fbcf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a736fbcf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8a736fbcf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a736fbcf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607d2fc189_0_7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07d2fc189_0_7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ac9be7d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ac9be7d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90375327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90375327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607d2fc189_0_7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07d2fc189_0_7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07d2fc189_0_7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07d2fc189_0_7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607d2fc189_0_8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07d2fc189_0_8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90d1efd1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90d1efd1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90d1efd1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90d1efd1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90d1efd1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90d1efd1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ac9be7d6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ac9be7d6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ac9be7d6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ac9be7d6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607d2fc189_0_8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07d2fc189_0_8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a6edb72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a6edb72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8da1f6a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8da1f6a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ac9be7d6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ac9be7d6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ac9be7d6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ac9be7d6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ac9be7d6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ac9be7d6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a6edb72a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a6edb72a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607d2fc189_0_8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07d2fc189_0_8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893d3e794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93d3e794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93d3e794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93d3e794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a741fe63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a741fe63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ab937428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ab937428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607d2fc189_0_9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07d2fc189_0_9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07d2fc189_0_9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07d2fc189_0_9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90d1efd1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90d1efd1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90d1efd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90d1efd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90d1efd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90d1efd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90d1efd1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90d1efd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1ab87a8f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1ab87a8f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type="title">
  <p:cSld name="TITLE">
    <p:spTree>
      <p:nvGrpSpPr>
        <p:cNvPr id="8" name="Shape 8"/>
        <p:cNvGrpSpPr/>
        <p:nvPr/>
      </p:nvGrpSpPr>
      <p:grpSpPr>
        <a:xfrm>
          <a:off x="0" y="0"/>
          <a:ext cx="0" cy="0"/>
          <a:chOff x="0" y="0"/>
          <a:chExt cx="0" cy="0"/>
        </a:xfrm>
      </p:grpSpPr>
      <p:sp>
        <p:nvSpPr>
          <p:cNvPr id="9" name="Google Shape;9;p2"/>
          <p:cNvSpPr/>
          <p:nvPr/>
        </p:nvSpPr>
        <p:spPr>
          <a:xfrm>
            <a:off x="2336550" y="994304"/>
            <a:ext cx="4470900" cy="24258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2883300" y="1961550"/>
            <a:ext cx="3377400" cy="647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11" name="Google Shape;11;p2"/>
          <p:cNvSpPr txBox="1"/>
          <p:nvPr>
            <p:ph idx="1" type="subTitle"/>
          </p:nvPr>
        </p:nvSpPr>
        <p:spPr>
          <a:xfrm>
            <a:off x="2910750" y="2483508"/>
            <a:ext cx="3322500" cy="37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a:solidFill>
                  <a:srgbClr val="FFFFFF"/>
                </a:solidFill>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HEADER_2_1_1_2">
    <p:spTree>
      <p:nvGrpSpPr>
        <p:cNvPr id="69" name="Shape 69"/>
        <p:cNvGrpSpPr/>
        <p:nvPr/>
      </p:nvGrpSpPr>
      <p:grpSpPr>
        <a:xfrm>
          <a:off x="0" y="0"/>
          <a:ext cx="0" cy="0"/>
          <a:chOff x="0" y="0"/>
          <a:chExt cx="0" cy="0"/>
        </a:xfrm>
      </p:grpSpPr>
      <p:sp>
        <p:nvSpPr>
          <p:cNvPr id="70" name="Google Shape;70;p11"/>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72" name="Google Shape;72;p11"/>
          <p:cNvSpPr txBox="1"/>
          <p:nvPr>
            <p:ph idx="1" type="subTitle"/>
          </p:nvPr>
        </p:nvSpPr>
        <p:spPr>
          <a:xfrm>
            <a:off x="5397432" y="3289025"/>
            <a:ext cx="20787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73" name="Google Shape;73;p11"/>
          <p:cNvSpPr txBox="1"/>
          <p:nvPr>
            <p:ph idx="2" type="subTitle"/>
          </p:nvPr>
        </p:nvSpPr>
        <p:spPr>
          <a:xfrm>
            <a:off x="2228775" y="3289025"/>
            <a:ext cx="20787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74" name="Google Shape;74;p11"/>
          <p:cNvSpPr txBox="1"/>
          <p:nvPr>
            <p:ph idx="3" type="title"/>
          </p:nvPr>
        </p:nvSpPr>
        <p:spPr>
          <a:xfrm>
            <a:off x="2228775" y="3016100"/>
            <a:ext cx="20787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75" name="Google Shape;75;p11"/>
          <p:cNvSpPr txBox="1"/>
          <p:nvPr>
            <p:ph idx="4" type="title"/>
          </p:nvPr>
        </p:nvSpPr>
        <p:spPr>
          <a:xfrm>
            <a:off x="5397432" y="3016100"/>
            <a:ext cx="20787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SECTION_HEADER_2_1_3">
    <p:spTree>
      <p:nvGrpSpPr>
        <p:cNvPr id="76" name="Shape 76"/>
        <p:cNvGrpSpPr/>
        <p:nvPr/>
      </p:nvGrpSpPr>
      <p:grpSpPr>
        <a:xfrm>
          <a:off x="0" y="0"/>
          <a:ext cx="0" cy="0"/>
          <a:chOff x="0" y="0"/>
          <a:chExt cx="0" cy="0"/>
        </a:xfrm>
      </p:grpSpPr>
      <p:sp>
        <p:nvSpPr>
          <p:cNvPr id="77" name="Google Shape;77;p12"/>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txBox="1"/>
          <p:nvPr>
            <p:ph type="title"/>
          </p:nvPr>
        </p:nvSpPr>
        <p:spPr>
          <a:xfrm rot="-5400000">
            <a:off x="-1703750" y="2552056"/>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79" name="Google Shape;79;p12"/>
          <p:cNvSpPr/>
          <p:nvPr/>
        </p:nvSpPr>
        <p:spPr>
          <a:xfrm>
            <a:off x="4752975" y="642900"/>
            <a:ext cx="5019600" cy="38577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HEADER_2_1_1_1_1_2">
    <p:spTree>
      <p:nvGrpSpPr>
        <p:cNvPr id="80" name="Shape 80"/>
        <p:cNvGrpSpPr/>
        <p:nvPr/>
      </p:nvGrpSpPr>
      <p:grpSpPr>
        <a:xfrm>
          <a:off x="0" y="0"/>
          <a:ext cx="0" cy="0"/>
          <a:chOff x="0" y="0"/>
          <a:chExt cx="0" cy="0"/>
        </a:xfrm>
      </p:grpSpPr>
      <p:sp>
        <p:nvSpPr>
          <p:cNvPr id="81" name="Google Shape;81;p13"/>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83" name="Google Shape;83;p13"/>
          <p:cNvSpPr txBox="1"/>
          <p:nvPr>
            <p:ph idx="1" type="body"/>
          </p:nvPr>
        </p:nvSpPr>
        <p:spPr>
          <a:xfrm>
            <a:off x="1903604" y="1707675"/>
            <a:ext cx="2477400" cy="2775900"/>
          </a:xfrm>
          <a:prstGeom prst="rect">
            <a:avLst/>
          </a:prstGeom>
        </p:spPr>
        <p:txBody>
          <a:bodyPr anchorCtr="0" anchor="t" bIns="91425" lIns="91425" spcFirstLastPara="1" rIns="91425" wrap="square" tIns="91425">
            <a:noAutofit/>
          </a:bodyPr>
          <a:lstStyle>
            <a:lvl1pPr indent="-285750" lvl="0" marL="457200" rtl="0">
              <a:lnSpc>
                <a:spcPct val="115000"/>
              </a:lnSpc>
              <a:spcBef>
                <a:spcPts val="0"/>
              </a:spcBef>
              <a:spcAft>
                <a:spcPts val="0"/>
              </a:spcAft>
              <a:buSzPts val="900"/>
              <a:buFont typeface="Raleway"/>
              <a:buChar char="●"/>
              <a:defRPr sz="900">
                <a:latin typeface="Raleway"/>
                <a:ea typeface="Raleway"/>
                <a:cs typeface="Raleway"/>
                <a:sym typeface="Raleway"/>
              </a:defRPr>
            </a:lvl1pPr>
            <a:lvl2pPr indent="-285750" lvl="1" marL="914400" rtl="0">
              <a:lnSpc>
                <a:spcPct val="115000"/>
              </a:lnSpc>
              <a:spcBef>
                <a:spcPts val="1600"/>
              </a:spcBef>
              <a:spcAft>
                <a:spcPts val="0"/>
              </a:spcAft>
              <a:buSzPts val="900"/>
              <a:buFont typeface="Raleway"/>
              <a:buChar char="○"/>
              <a:defRPr sz="900">
                <a:latin typeface="Raleway"/>
                <a:ea typeface="Raleway"/>
                <a:cs typeface="Raleway"/>
                <a:sym typeface="Raleway"/>
              </a:defRPr>
            </a:lvl2pPr>
            <a:lvl3pPr indent="-285750" lvl="2" marL="1371600" rtl="0">
              <a:lnSpc>
                <a:spcPct val="115000"/>
              </a:lnSpc>
              <a:spcBef>
                <a:spcPts val="1600"/>
              </a:spcBef>
              <a:spcAft>
                <a:spcPts val="0"/>
              </a:spcAft>
              <a:buSzPts val="900"/>
              <a:buFont typeface="Raleway"/>
              <a:buChar char="■"/>
              <a:defRPr sz="900">
                <a:latin typeface="Raleway"/>
                <a:ea typeface="Raleway"/>
                <a:cs typeface="Raleway"/>
                <a:sym typeface="Raleway"/>
              </a:defRPr>
            </a:lvl3pPr>
            <a:lvl4pPr indent="-285750" lvl="3" marL="1828800" rtl="0">
              <a:lnSpc>
                <a:spcPct val="115000"/>
              </a:lnSpc>
              <a:spcBef>
                <a:spcPts val="1600"/>
              </a:spcBef>
              <a:spcAft>
                <a:spcPts val="0"/>
              </a:spcAft>
              <a:buSzPts val="900"/>
              <a:buFont typeface="Raleway"/>
              <a:buChar char="●"/>
              <a:defRPr sz="900">
                <a:latin typeface="Raleway"/>
                <a:ea typeface="Raleway"/>
                <a:cs typeface="Raleway"/>
                <a:sym typeface="Raleway"/>
              </a:defRPr>
            </a:lvl4pPr>
            <a:lvl5pPr indent="-285750" lvl="4" marL="2286000" rtl="0">
              <a:lnSpc>
                <a:spcPct val="115000"/>
              </a:lnSpc>
              <a:spcBef>
                <a:spcPts val="1600"/>
              </a:spcBef>
              <a:spcAft>
                <a:spcPts val="0"/>
              </a:spcAft>
              <a:buSzPts val="900"/>
              <a:buFont typeface="Raleway"/>
              <a:buChar char="○"/>
              <a:defRPr sz="900">
                <a:latin typeface="Raleway"/>
                <a:ea typeface="Raleway"/>
                <a:cs typeface="Raleway"/>
                <a:sym typeface="Raleway"/>
              </a:defRPr>
            </a:lvl5pPr>
            <a:lvl6pPr indent="-285750" lvl="5" marL="2743200" rtl="0">
              <a:lnSpc>
                <a:spcPct val="115000"/>
              </a:lnSpc>
              <a:spcBef>
                <a:spcPts val="1600"/>
              </a:spcBef>
              <a:spcAft>
                <a:spcPts val="0"/>
              </a:spcAft>
              <a:buSzPts val="900"/>
              <a:buFont typeface="Raleway"/>
              <a:buChar char="■"/>
              <a:defRPr sz="900">
                <a:latin typeface="Raleway"/>
                <a:ea typeface="Raleway"/>
                <a:cs typeface="Raleway"/>
                <a:sym typeface="Raleway"/>
              </a:defRPr>
            </a:lvl6pPr>
            <a:lvl7pPr indent="-285750" lvl="6" marL="3200400" rtl="0">
              <a:lnSpc>
                <a:spcPct val="115000"/>
              </a:lnSpc>
              <a:spcBef>
                <a:spcPts val="1600"/>
              </a:spcBef>
              <a:spcAft>
                <a:spcPts val="0"/>
              </a:spcAft>
              <a:buSzPts val="900"/>
              <a:buFont typeface="Raleway"/>
              <a:buChar char="●"/>
              <a:defRPr sz="900">
                <a:latin typeface="Raleway"/>
                <a:ea typeface="Raleway"/>
                <a:cs typeface="Raleway"/>
                <a:sym typeface="Raleway"/>
              </a:defRPr>
            </a:lvl7pPr>
            <a:lvl8pPr indent="-285750" lvl="7" marL="3657600" rtl="0">
              <a:lnSpc>
                <a:spcPct val="115000"/>
              </a:lnSpc>
              <a:spcBef>
                <a:spcPts val="1600"/>
              </a:spcBef>
              <a:spcAft>
                <a:spcPts val="0"/>
              </a:spcAft>
              <a:buSzPts val="900"/>
              <a:buFont typeface="Raleway"/>
              <a:buChar char="○"/>
              <a:defRPr sz="900">
                <a:latin typeface="Raleway"/>
                <a:ea typeface="Raleway"/>
                <a:cs typeface="Raleway"/>
                <a:sym typeface="Raleway"/>
              </a:defRPr>
            </a:lvl8pPr>
            <a:lvl9pPr indent="-285750" lvl="8" marL="4114800" rtl="0">
              <a:lnSpc>
                <a:spcPct val="115000"/>
              </a:lnSpc>
              <a:spcBef>
                <a:spcPts val="1600"/>
              </a:spcBef>
              <a:spcAft>
                <a:spcPts val="1600"/>
              </a:spcAft>
              <a:buSzPts val="900"/>
              <a:buFont typeface="Raleway"/>
              <a:buChar char="■"/>
              <a:defRPr sz="900">
                <a:latin typeface="Raleway"/>
                <a:ea typeface="Raleway"/>
                <a:cs typeface="Raleway"/>
                <a:sym typeface="Raleway"/>
              </a:defRPr>
            </a:lvl9pPr>
          </a:lstStyle>
          <a:p/>
        </p:txBody>
      </p:sp>
      <p:sp>
        <p:nvSpPr>
          <p:cNvPr id="84" name="Google Shape;84;p13"/>
          <p:cNvSpPr txBox="1"/>
          <p:nvPr>
            <p:ph idx="2" type="body"/>
          </p:nvPr>
        </p:nvSpPr>
        <p:spPr>
          <a:xfrm>
            <a:off x="5280396" y="1707675"/>
            <a:ext cx="2477400" cy="2775900"/>
          </a:xfrm>
          <a:prstGeom prst="rect">
            <a:avLst/>
          </a:prstGeom>
        </p:spPr>
        <p:txBody>
          <a:bodyPr anchorCtr="0" anchor="t" bIns="91425" lIns="91425" spcFirstLastPara="1" rIns="91425" wrap="square" tIns="91425">
            <a:noAutofit/>
          </a:bodyPr>
          <a:lstStyle>
            <a:lvl1pPr indent="-285750" lvl="0" marL="457200" rtl="0">
              <a:lnSpc>
                <a:spcPct val="115000"/>
              </a:lnSpc>
              <a:spcBef>
                <a:spcPts val="0"/>
              </a:spcBef>
              <a:spcAft>
                <a:spcPts val="0"/>
              </a:spcAft>
              <a:buSzPts val="900"/>
              <a:buFont typeface="Raleway"/>
              <a:buChar char="●"/>
              <a:defRPr sz="900">
                <a:latin typeface="Raleway"/>
                <a:ea typeface="Raleway"/>
                <a:cs typeface="Raleway"/>
                <a:sym typeface="Raleway"/>
              </a:defRPr>
            </a:lvl1pPr>
            <a:lvl2pPr indent="-285750" lvl="1" marL="914400" rtl="0">
              <a:lnSpc>
                <a:spcPct val="115000"/>
              </a:lnSpc>
              <a:spcBef>
                <a:spcPts val="1600"/>
              </a:spcBef>
              <a:spcAft>
                <a:spcPts val="0"/>
              </a:spcAft>
              <a:buSzPts val="900"/>
              <a:buFont typeface="Raleway"/>
              <a:buChar char="○"/>
              <a:defRPr sz="900">
                <a:latin typeface="Raleway"/>
                <a:ea typeface="Raleway"/>
                <a:cs typeface="Raleway"/>
                <a:sym typeface="Raleway"/>
              </a:defRPr>
            </a:lvl2pPr>
            <a:lvl3pPr indent="-285750" lvl="2" marL="1371600" rtl="0">
              <a:lnSpc>
                <a:spcPct val="115000"/>
              </a:lnSpc>
              <a:spcBef>
                <a:spcPts val="1600"/>
              </a:spcBef>
              <a:spcAft>
                <a:spcPts val="0"/>
              </a:spcAft>
              <a:buSzPts val="900"/>
              <a:buFont typeface="Raleway"/>
              <a:buChar char="■"/>
              <a:defRPr sz="900">
                <a:latin typeface="Raleway"/>
                <a:ea typeface="Raleway"/>
                <a:cs typeface="Raleway"/>
                <a:sym typeface="Raleway"/>
              </a:defRPr>
            </a:lvl3pPr>
            <a:lvl4pPr indent="-285750" lvl="3" marL="1828800" rtl="0">
              <a:lnSpc>
                <a:spcPct val="115000"/>
              </a:lnSpc>
              <a:spcBef>
                <a:spcPts val="1600"/>
              </a:spcBef>
              <a:spcAft>
                <a:spcPts val="0"/>
              </a:spcAft>
              <a:buSzPts val="900"/>
              <a:buFont typeface="Raleway"/>
              <a:buChar char="●"/>
              <a:defRPr sz="900">
                <a:latin typeface="Raleway"/>
                <a:ea typeface="Raleway"/>
                <a:cs typeface="Raleway"/>
                <a:sym typeface="Raleway"/>
              </a:defRPr>
            </a:lvl4pPr>
            <a:lvl5pPr indent="-285750" lvl="4" marL="2286000" rtl="0">
              <a:lnSpc>
                <a:spcPct val="115000"/>
              </a:lnSpc>
              <a:spcBef>
                <a:spcPts val="1600"/>
              </a:spcBef>
              <a:spcAft>
                <a:spcPts val="0"/>
              </a:spcAft>
              <a:buSzPts val="900"/>
              <a:buFont typeface="Raleway"/>
              <a:buChar char="○"/>
              <a:defRPr sz="900">
                <a:latin typeface="Raleway"/>
                <a:ea typeface="Raleway"/>
                <a:cs typeface="Raleway"/>
                <a:sym typeface="Raleway"/>
              </a:defRPr>
            </a:lvl5pPr>
            <a:lvl6pPr indent="-285750" lvl="5" marL="2743200" rtl="0">
              <a:lnSpc>
                <a:spcPct val="115000"/>
              </a:lnSpc>
              <a:spcBef>
                <a:spcPts val="1600"/>
              </a:spcBef>
              <a:spcAft>
                <a:spcPts val="0"/>
              </a:spcAft>
              <a:buSzPts val="900"/>
              <a:buFont typeface="Raleway"/>
              <a:buChar char="■"/>
              <a:defRPr sz="900">
                <a:latin typeface="Raleway"/>
                <a:ea typeface="Raleway"/>
                <a:cs typeface="Raleway"/>
                <a:sym typeface="Raleway"/>
              </a:defRPr>
            </a:lvl6pPr>
            <a:lvl7pPr indent="-285750" lvl="6" marL="3200400" rtl="0">
              <a:lnSpc>
                <a:spcPct val="115000"/>
              </a:lnSpc>
              <a:spcBef>
                <a:spcPts val="1600"/>
              </a:spcBef>
              <a:spcAft>
                <a:spcPts val="0"/>
              </a:spcAft>
              <a:buSzPts val="900"/>
              <a:buFont typeface="Raleway"/>
              <a:buChar char="●"/>
              <a:defRPr sz="900">
                <a:latin typeface="Raleway"/>
                <a:ea typeface="Raleway"/>
                <a:cs typeface="Raleway"/>
                <a:sym typeface="Raleway"/>
              </a:defRPr>
            </a:lvl7pPr>
            <a:lvl8pPr indent="-285750" lvl="7" marL="3657600" rtl="0">
              <a:lnSpc>
                <a:spcPct val="115000"/>
              </a:lnSpc>
              <a:spcBef>
                <a:spcPts val="1600"/>
              </a:spcBef>
              <a:spcAft>
                <a:spcPts val="0"/>
              </a:spcAft>
              <a:buSzPts val="900"/>
              <a:buFont typeface="Raleway"/>
              <a:buChar char="○"/>
              <a:defRPr sz="900">
                <a:latin typeface="Raleway"/>
                <a:ea typeface="Raleway"/>
                <a:cs typeface="Raleway"/>
                <a:sym typeface="Raleway"/>
              </a:defRPr>
            </a:lvl8pPr>
            <a:lvl9pPr indent="-285750" lvl="8" marL="4114800" rtl="0">
              <a:lnSpc>
                <a:spcPct val="115000"/>
              </a:lnSpc>
              <a:spcBef>
                <a:spcPts val="1600"/>
              </a:spcBef>
              <a:spcAft>
                <a:spcPts val="1600"/>
              </a:spcAft>
              <a:buSzPts val="900"/>
              <a:buFont typeface="Raleway"/>
              <a:buChar char="■"/>
              <a:defRPr sz="9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HEADER_2_2">
    <p:spTree>
      <p:nvGrpSpPr>
        <p:cNvPr id="85" name="Shape 85"/>
        <p:cNvGrpSpPr/>
        <p:nvPr/>
      </p:nvGrpSpPr>
      <p:grpSpPr>
        <a:xfrm>
          <a:off x="0" y="0"/>
          <a:ext cx="0" cy="0"/>
          <a:chOff x="0" y="0"/>
          <a:chExt cx="0" cy="0"/>
        </a:xfrm>
      </p:grpSpPr>
      <p:sp>
        <p:nvSpPr>
          <p:cNvPr id="86" name="Google Shape;86;p14"/>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88" name="Google Shape;88;p14"/>
          <p:cNvSpPr txBox="1"/>
          <p:nvPr>
            <p:ph idx="1" type="subTitle"/>
          </p:nvPr>
        </p:nvSpPr>
        <p:spPr>
          <a:xfrm>
            <a:off x="6755400" y="1225425"/>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89" name="Google Shape;89;p14"/>
          <p:cNvSpPr txBox="1"/>
          <p:nvPr>
            <p:ph idx="2" type="subTitle"/>
          </p:nvPr>
        </p:nvSpPr>
        <p:spPr>
          <a:xfrm>
            <a:off x="6755400" y="3648325"/>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90" name="Google Shape;90;p14"/>
          <p:cNvSpPr txBox="1"/>
          <p:nvPr>
            <p:ph idx="3" type="subTitle"/>
          </p:nvPr>
        </p:nvSpPr>
        <p:spPr>
          <a:xfrm>
            <a:off x="6755400" y="2436538"/>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91" name="Google Shape;91;p14"/>
          <p:cNvSpPr txBox="1"/>
          <p:nvPr>
            <p:ph idx="4" type="title"/>
          </p:nvPr>
        </p:nvSpPr>
        <p:spPr>
          <a:xfrm>
            <a:off x="6772188" y="1025375"/>
            <a:ext cx="14820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92" name="Google Shape;92;p14"/>
          <p:cNvSpPr txBox="1"/>
          <p:nvPr>
            <p:ph idx="5" type="title"/>
          </p:nvPr>
        </p:nvSpPr>
        <p:spPr>
          <a:xfrm>
            <a:off x="6772188" y="2235807"/>
            <a:ext cx="14820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93" name="Google Shape;93;p14"/>
          <p:cNvSpPr txBox="1"/>
          <p:nvPr>
            <p:ph idx="6" type="title"/>
          </p:nvPr>
        </p:nvSpPr>
        <p:spPr>
          <a:xfrm>
            <a:off x="6772188" y="3446920"/>
            <a:ext cx="14820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94" name="Google Shape;94;p14"/>
          <p:cNvSpPr txBox="1"/>
          <p:nvPr>
            <p:ph idx="7" type="subTitle"/>
          </p:nvPr>
        </p:nvSpPr>
        <p:spPr>
          <a:xfrm>
            <a:off x="4955175" y="1225425"/>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95" name="Google Shape;95;p14"/>
          <p:cNvSpPr txBox="1"/>
          <p:nvPr>
            <p:ph idx="8" type="subTitle"/>
          </p:nvPr>
        </p:nvSpPr>
        <p:spPr>
          <a:xfrm>
            <a:off x="4955175" y="3648325"/>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96" name="Google Shape;96;p14"/>
          <p:cNvSpPr txBox="1"/>
          <p:nvPr>
            <p:ph idx="9" type="subTitle"/>
          </p:nvPr>
        </p:nvSpPr>
        <p:spPr>
          <a:xfrm>
            <a:off x="4955175" y="2436538"/>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97" name="Google Shape;97;p14"/>
          <p:cNvSpPr txBox="1"/>
          <p:nvPr>
            <p:ph idx="13" type="title"/>
          </p:nvPr>
        </p:nvSpPr>
        <p:spPr>
          <a:xfrm>
            <a:off x="4971963" y="1025375"/>
            <a:ext cx="14820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98" name="Google Shape;98;p14"/>
          <p:cNvSpPr txBox="1"/>
          <p:nvPr>
            <p:ph idx="14" type="title"/>
          </p:nvPr>
        </p:nvSpPr>
        <p:spPr>
          <a:xfrm>
            <a:off x="4971963" y="2235807"/>
            <a:ext cx="14820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99" name="Google Shape;99;p14"/>
          <p:cNvSpPr txBox="1"/>
          <p:nvPr>
            <p:ph idx="15" type="title"/>
          </p:nvPr>
        </p:nvSpPr>
        <p:spPr>
          <a:xfrm>
            <a:off x="4971963" y="3446920"/>
            <a:ext cx="14820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SECTION_HEADER_2_1_2_1">
    <p:spTree>
      <p:nvGrpSpPr>
        <p:cNvPr id="100" name="Shape 100"/>
        <p:cNvGrpSpPr/>
        <p:nvPr/>
      </p:nvGrpSpPr>
      <p:grpSpPr>
        <a:xfrm>
          <a:off x="0" y="0"/>
          <a:ext cx="0" cy="0"/>
          <a:chOff x="0" y="0"/>
          <a:chExt cx="0" cy="0"/>
        </a:xfrm>
      </p:grpSpPr>
      <p:sp>
        <p:nvSpPr>
          <p:cNvPr id="101" name="Google Shape;101;p15"/>
          <p:cNvSpPr txBox="1"/>
          <p:nvPr>
            <p:ph idx="1" type="subTitle"/>
          </p:nvPr>
        </p:nvSpPr>
        <p:spPr>
          <a:xfrm>
            <a:off x="3931425" y="1360630"/>
            <a:ext cx="18621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102" name="Google Shape;102;p15"/>
          <p:cNvSpPr txBox="1"/>
          <p:nvPr>
            <p:ph idx="2" type="subTitle"/>
          </p:nvPr>
        </p:nvSpPr>
        <p:spPr>
          <a:xfrm>
            <a:off x="1664475" y="3574775"/>
            <a:ext cx="18621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103" name="Google Shape;103;p15"/>
          <p:cNvSpPr txBox="1"/>
          <p:nvPr>
            <p:ph idx="3" type="subTitle"/>
          </p:nvPr>
        </p:nvSpPr>
        <p:spPr>
          <a:xfrm>
            <a:off x="6198375" y="3574775"/>
            <a:ext cx="18621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104" name="Google Shape;104;p15"/>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106" name="Google Shape;106;p15"/>
          <p:cNvSpPr txBox="1"/>
          <p:nvPr>
            <p:ph idx="4" type="title"/>
          </p:nvPr>
        </p:nvSpPr>
        <p:spPr>
          <a:xfrm>
            <a:off x="1664475" y="3301850"/>
            <a:ext cx="18621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07" name="Google Shape;107;p15"/>
          <p:cNvSpPr txBox="1"/>
          <p:nvPr>
            <p:ph idx="5" type="title"/>
          </p:nvPr>
        </p:nvSpPr>
        <p:spPr>
          <a:xfrm>
            <a:off x="3931425" y="1087705"/>
            <a:ext cx="18621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08" name="Google Shape;108;p15"/>
          <p:cNvSpPr txBox="1"/>
          <p:nvPr>
            <p:ph idx="6" type="title"/>
          </p:nvPr>
        </p:nvSpPr>
        <p:spPr>
          <a:xfrm>
            <a:off x="6198375" y="3301850"/>
            <a:ext cx="18621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mp; CREDITS">
  <p:cSld name="TITLE_1">
    <p:spTree>
      <p:nvGrpSpPr>
        <p:cNvPr id="109" name="Shape 109"/>
        <p:cNvGrpSpPr/>
        <p:nvPr/>
      </p:nvGrpSpPr>
      <p:grpSpPr>
        <a:xfrm>
          <a:off x="0" y="0"/>
          <a:ext cx="0" cy="0"/>
          <a:chOff x="0" y="0"/>
          <a:chExt cx="0" cy="0"/>
        </a:xfrm>
      </p:grpSpPr>
      <p:sp>
        <p:nvSpPr>
          <p:cNvPr id="110" name="Google Shape;110;p16"/>
          <p:cNvSpPr/>
          <p:nvPr/>
        </p:nvSpPr>
        <p:spPr>
          <a:xfrm>
            <a:off x="1133550" y="2101913"/>
            <a:ext cx="6876900" cy="30576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txBox="1"/>
          <p:nvPr>
            <p:ph type="ctrTitle"/>
          </p:nvPr>
        </p:nvSpPr>
        <p:spPr>
          <a:xfrm>
            <a:off x="1620750" y="1794904"/>
            <a:ext cx="4945200" cy="647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2" name="Google Shape;112;p16"/>
          <p:cNvSpPr txBox="1"/>
          <p:nvPr>
            <p:ph idx="1" type="subTitle"/>
          </p:nvPr>
        </p:nvSpPr>
        <p:spPr>
          <a:xfrm>
            <a:off x="1620750" y="2595500"/>
            <a:ext cx="2585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13" name="Google Shape;113;p16"/>
          <p:cNvSpPr txBox="1"/>
          <p:nvPr>
            <p:ph idx="2" type="subTitle"/>
          </p:nvPr>
        </p:nvSpPr>
        <p:spPr>
          <a:xfrm>
            <a:off x="2015500" y="3443225"/>
            <a:ext cx="4395600" cy="375000"/>
          </a:xfrm>
          <a:prstGeom prst="rect">
            <a:avLst/>
          </a:prstGeom>
        </p:spPr>
        <p:txBody>
          <a:bodyPr anchorCtr="0" anchor="t" bIns="91425" lIns="91425" spcFirstLastPara="1" rIns="91425" wrap="square" tIns="91425">
            <a:noAutofit/>
          </a:bodyPr>
          <a:lstStyle>
            <a:lvl1pPr lvl="0" rtl="0">
              <a:lnSpc>
                <a:spcPct val="200000"/>
              </a:lnSpc>
              <a:spcBef>
                <a:spcPts val="0"/>
              </a:spcBef>
              <a:spcAft>
                <a:spcPts val="0"/>
              </a:spcAft>
              <a:buSzPts val="1000"/>
              <a:buNone/>
              <a:defRPr sz="1000"/>
            </a:lvl1pPr>
            <a:lvl2pPr lvl="1" rtl="0">
              <a:lnSpc>
                <a:spcPct val="200000"/>
              </a:lnSpc>
              <a:spcBef>
                <a:spcPts val="0"/>
              </a:spcBef>
              <a:spcAft>
                <a:spcPts val="0"/>
              </a:spcAft>
              <a:buSzPts val="2800"/>
              <a:buNone/>
              <a:defRPr sz="2800"/>
            </a:lvl2pPr>
            <a:lvl3pPr lvl="2" rtl="0">
              <a:lnSpc>
                <a:spcPct val="200000"/>
              </a:lnSpc>
              <a:spcBef>
                <a:spcPts val="0"/>
              </a:spcBef>
              <a:spcAft>
                <a:spcPts val="0"/>
              </a:spcAft>
              <a:buSzPts val="2800"/>
              <a:buNone/>
              <a:defRPr sz="2800"/>
            </a:lvl3pPr>
            <a:lvl4pPr lvl="3" rtl="0">
              <a:lnSpc>
                <a:spcPct val="200000"/>
              </a:lnSpc>
              <a:spcBef>
                <a:spcPts val="0"/>
              </a:spcBef>
              <a:spcAft>
                <a:spcPts val="0"/>
              </a:spcAft>
              <a:buSzPts val="2800"/>
              <a:buNone/>
              <a:defRPr sz="2800"/>
            </a:lvl4pPr>
            <a:lvl5pPr lvl="4" rtl="0">
              <a:lnSpc>
                <a:spcPct val="200000"/>
              </a:lnSpc>
              <a:spcBef>
                <a:spcPts val="0"/>
              </a:spcBef>
              <a:spcAft>
                <a:spcPts val="0"/>
              </a:spcAft>
              <a:buSzPts val="2800"/>
              <a:buNone/>
              <a:defRPr sz="2800"/>
            </a:lvl5pPr>
            <a:lvl6pPr lvl="5" rtl="0">
              <a:lnSpc>
                <a:spcPct val="200000"/>
              </a:lnSpc>
              <a:spcBef>
                <a:spcPts val="0"/>
              </a:spcBef>
              <a:spcAft>
                <a:spcPts val="0"/>
              </a:spcAft>
              <a:buSzPts val="2800"/>
              <a:buNone/>
              <a:defRPr sz="2800"/>
            </a:lvl6pPr>
            <a:lvl7pPr lvl="6" rtl="0">
              <a:lnSpc>
                <a:spcPct val="200000"/>
              </a:lnSpc>
              <a:spcBef>
                <a:spcPts val="0"/>
              </a:spcBef>
              <a:spcAft>
                <a:spcPts val="0"/>
              </a:spcAft>
              <a:buSzPts val="2800"/>
              <a:buNone/>
              <a:defRPr sz="2800"/>
            </a:lvl7pPr>
            <a:lvl8pPr lvl="7" rtl="0">
              <a:lnSpc>
                <a:spcPct val="200000"/>
              </a:lnSpc>
              <a:spcBef>
                <a:spcPts val="0"/>
              </a:spcBef>
              <a:spcAft>
                <a:spcPts val="0"/>
              </a:spcAft>
              <a:buSzPts val="2800"/>
              <a:buNone/>
              <a:defRPr sz="2800"/>
            </a:lvl8pPr>
            <a:lvl9pPr lvl="8" rtl="0">
              <a:lnSpc>
                <a:spcPct val="200000"/>
              </a:lnSpc>
              <a:spcBef>
                <a:spcPts val="0"/>
              </a:spcBef>
              <a:spcAft>
                <a:spcPts val="0"/>
              </a:spcAft>
              <a:buSzPts val="2800"/>
              <a:buNone/>
              <a:defRPr sz="2800"/>
            </a:lvl9pPr>
          </a:lstStyle>
          <a:p/>
        </p:txBody>
      </p:sp>
      <p:sp>
        <p:nvSpPr>
          <p:cNvPr id="114" name="Google Shape;114;p16"/>
          <p:cNvSpPr txBox="1"/>
          <p:nvPr/>
        </p:nvSpPr>
        <p:spPr>
          <a:xfrm>
            <a:off x="5011800" y="3637875"/>
            <a:ext cx="24786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800">
                <a:latin typeface="Raleway Thin"/>
                <a:ea typeface="Raleway Thin"/>
                <a:cs typeface="Raleway Thin"/>
                <a:sym typeface="Raleway Thin"/>
              </a:rPr>
              <a:t>CREDITS: This presentation template was created by </a:t>
            </a:r>
            <a:r>
              <a:rPr b="1" lang="en" sz="800">
                <a:uFill>
                  <a:noFill/>
                </a:uFill>
                <a:latin typeface="Raleway"/>
                <a:ea typeface="Raleway"/>
                <a:cs typeface="Raleway"/>
                <a:sym typeface="Raleway"/>
                <a:hlinkClick r:id="rId2"/>
              </a:rPr>
              <a:t>Slidesgo</a:t>
            </a:r>
            <a:r>
              <a:rPr lang="en" sz="800">
                <a:latin typeface="Raleway Thin"/>
                <a:ea typeface="Raleway Thin"/>
                <a:cs typeface="Raleway Thin"/>
                <a:sym typeface="Raleway Thin"/>
              </a:rPr>
              <a:t>, including icons by </a:t>
            </a:r>
            <a:r>
              <a:rPr b="1" lang="en" sz="800">
                <a:uFill>
                  <a:noFill/>
                </a:uFill>
                <a:latin typeface="Raleway"/>
                <a:ea typeface="Raleway"/>
                <a:cs typeface="Raleway"/>
                <a:sym typeface="Raleway"/>
                <a:hlinkClick r:id="rId3"/>
              </a:rPr>
              <a:t>Flaticon</a:t>
            </a:r>
            <a:r>
              <a:rPr lang="en" sz="800">
                <a:latin typeface="Raleway Thin"/>
                <a:ea typeface="Raleway Thin"/>
                <a:cs typeface="Raleway Thin"/>
                <a:sym typeface="Raleway Thin"/>
              </a:rPr>
              <a:t>, and infographics &amp; images by </a:t>
            </a:r>
            <a:r>
              <a:rPr b="1" lang="en" sz="800">
                <a:uFill>
                  <a:noFill/>
                </a:uFill>
                <a:latin typeface="Raleway"/>
                <a:ea typeface="Raleway"/>
                <a:cs typeface="Raleway"/>
                <a:sym typeface="Raleway"/>
                <a:hlinkClick r:id="rId4"/>
              </a:rPr>
              <a:t>Freepik</a:t>
            </a:r>
            <a:r>
              <a:rPr lang="en" sz="800">
                <a:latin typeface="Raleway Thin"/>
                <a:ea typeface="Raleway Thin"/>
                <a:cs typeface="Raleway Thin"/>
                <a:sym typeface="Raleway Thin"/>
              </a:rPr>
              <a:t>. </a:t>
            </a:r>
            <a:endParaRPr sz="800">
              <a:latin typeface="Raleway Thin"/>
              <a:ea typeface="Raleway Thin"/>
              <a:cs typeface="Raleway Thin"/>
              <a:sym typeface="Raleway Thin"/>
            </a:endParaRPr>
          </a:p>
          <a:p>
            <a:pPr indent="0" lvl="0" marL="0" rtl="0" algn="l">
              <a:spcBef>
                <a:spcPts val="300"/>
              </a:spcBef>
              <a:spcAft>
                <a:spcPts val="0"/>
              </a:spcAft>
              <a:buNone/>
            </a:pPr>
            <a:r>
              <a:rPr b="1" lang="en" sz="800">
                <a:latin typeface="Raleway"/>
                <a:ea typeface="Raleway"/>
                <a:cs typeface="Raleway"/>
                <a:sym typeface="Raleway"/>
              </a:rPr>
              <a:t>Please keep this slide for attribution.</a:t>
            </a:r>
            <a:endParaRPr b="1" sz="800">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2">
  <p:cSld name="TITLE_1_1">
    <p:spTree>
      <p:nvGrpSpPr>
        <p:cNvPr id="115" name="Shape 115"/>
        <p:cNvGrpSpPr/>
        <p:nvPr/>
      </p:nvGrpSpPr>
      <p:grpSpPr>
        <a:xfrm>
          <a:off x="0" y="0"/>
          <a:ext cx="0" cy="0"/>
          <a:chOff x="0" y="0"/>
          <a:chExt cx="0" cy="0"/>
        </a:xfrm>
      </p:grpSpPr>
      <p:sp>
        <p:nvSpPr>
          <p:cNvPr id="116" name="Google Shape;116;p17"/>
          <p:cNvSpPr/>
          <p:nvPr/>
        </p:nvSpPr>
        <p:spPr>
          <a:xfrm>
            <a:off x="1133550" y="914755"/>
            <a:ext cx="6876900" cy="42447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ph type="ctrTitle"/>
          </p:nvPr>
        </p:nvSpPr>
        <p:spPr>
          <a:xfrm>
            <a:off x="1444000" y="585225"/>
            <a:ext cx="7333500" cy="647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8" name="Google Shape;118;p17"/>
          <p:cNvSpPr txBox="1"/>
          <p:nvPr>
            <p:ph idx="1" type="body"/>
          </p:nvPr>
        </p:nvSpPr>
        <p:spPr>
          <a:xfrm>
            <a:off x="1444000" y="1602450"/>
            <a:ext cx="6172200" cy="33510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SzPts val="800"/>
              <a:buChar char="●"/>
              <a:defRPr sz="800"/>
            </a:lvl1pPr>
            <a:lvl2pPr indent="-279400" lvl="1" marL="914400" rtl="0">
              <a:lnSpc>
                <a:spcPct val="115000"/>
              </a:lnSpc>
              <a:spcBef>
                <a:spcPts val="1600"/>
              </a:spcBef>
              <a:spcAft>
                <a:spcPts val="0"/>
              </a:spcAft>
              <a:buSzPts val="800"/>
              <a:buChar char="○"/>
              <a:defRPr sz="800"/>
            </a:lvl2pPr>
            <a:lvl3pPr indent="-279400" lvl="2" marL="1371600" rtl="0">
              <a:lnSpc>
                <a:spcPct val="115000"/>
              </a:lnSpc>
              <a:spcBef>
                <a:spcPts val="1600"/>
              </a:spcBef>
              <a:spcAft>
                <a:spcPts val="0"/>
              </a:spcAft>
              <a:buSzPts val="800"/>
              <a:buChar char="■"/>
              <a:defRPr sz="800"/>
            </a:lvl3pPr>
            <a:lvl4pPr indent="-279400" lvl="3" marL="1828800" rtl="0">
              <a:lnSpc>
                <a:spcPct val="115000"/>
              </a:lnSpc>
              <a:spcBef>
                <a:spcPts val="1600"/>
              </a:spcBef>
              <a:spcAft>
                <a:spcPts val="0"/>
              </a:spcAft>
              <a:buSzPts val="800"/>
              <a:buChar char="●"/>
              <a:defRPr sz="800"/>
            </a:lvl4pPr>
            <a:lvl5pPr indent="-279400" lvl="4" marL="2286000" rtl="0">
              <a:lnSpc>
                <a:spcPct val="115000"/>
              </a:lnSpc>
              <a:spcBef>
                <a:spcPts val="1600"/>
              </a:spcBef>
              <a:spcAft>
                <a:spcPts val="0"/>
              </a:spcAft>
              <a:buSzPts val="800"/>
              <a:buChar char="○"/>
              <a:defRPr sz="800"/>
            </a:lvl5pPr>
            <a:lvl6pPr indent="-279400" lvl="5" marL="2743200" rtl="0">
              <a:lnSpc>
                <a:spcPct val="115000"/>
              </a:lnSpc>
              <a:spcBef>
                <a:spcPts val="1600"/>
              </a:spcBef>
              <a:spcAft>
                <a:spcPts val="0"/>
              </a:spcAft>
              <a:buSzPts val="800"/>
              <a:buChar char="■"/>
              <a:defRPr sz="800"/>
            </a:lvl6pPr>
            <a:lvl7pPr indent="-279400" lvl="6" marL="3200400" rtl="0">
              <a:lnSpc>
                <a:spcPct val="115000"/>
              </a:lnSpc>
              <a:spcBef>
                <a:spcPts val="1600"/>
              </a:spcBef>
              <a:spcAft>
                <a:spcPts val="0"/>
              </a:spcAft>
              <a:buSzPts val="800"/>
              <a:buChar char="●"/>
              <a:defRPr sz="800"/>
            </a:lvl7pPr>
            <a:lvl8pPr indent="-279400" lvl="7" marL="3657600" rtl="0">
              <a:lnSpc>
                <a:spcPct val="115000"/>
              </a:lnSpc>
              <a:spcBef>
                <a:spcPts val="1600"/>
              </a:spcBef>
              <a:spcAft>
                <a:spcPts val="0"/>
              </a:spcAft>
              <a:buSzPts val="800"/>
              <a:buChar char="○"/>
              <a:defRPr sz="800"/>
            </a:lvl8pPr>
            <a:lvl9pPr indent="-279400" lvl="8" marL="4114800" rtl="0">
              <a:lnSpc>
                <a:spcPct val="115000"/>
              </a:lnSpc>
              <a:spcBef>
                <a:spcPts val="1600"/>
              </a:spcBef>
              <a:spcAft>
                <a:spcPts val="1600"/>
              </a:spcAft>
              <a:buSzPts val="800"/>
              <a:buChar char="■"/>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9" name="Shape 11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_1">
    <p:spTree>
      <p:nvGrpSpPr>
        <p:cNvPr id="120" name="Shape 120"/>
        <p:cNvGrpSpPr/>
        <p:nvPr/>
      </p:nvGrpSpPr>
      <p:grpSpPr>
        <a:xfrm>
          <a:off x="0" y="0"/>
          <a:ext cx="0" cy="0"/>
          <a:chOff x="0" y="0"/>
          <a:chExt cx="0" cy="0"/>
        </a:xfrm>
      </p:grpSpPr>
      <p:sp>
        <p:nvSpPr>
          <p:cNvPr id="121" name="Google Shape;121;p19"/>
          <p:cNvSpPr txBox="1"/>
          <p:nvPr>
            <p:ph type="title"/>
          </p:nvPr>
        </p:nvSpPr>
        <p:spPr>
          <a:xfrm>
            <a:off x="784325" y="521225"/>
            <a:ext cx="539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19"/>
          <p:cNvSpPr txBox="1"/>
          <p:nvPr>
            <p:ph idx="2" type="title"/>
          </p:nvPr>
        </p:nvSpPr>
        <p:spPr>
          <a:xfrm>
            <a:off x="893450" y="3048978"/>
            <a:ext cx="2210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3" name="Google Shape;123;p19"/>
          <p:cNvSpPr txBox="1"/>
          <p:nvPr>
            <p:ph idx="1" type="subTitle"/>
          </p:nvPr>
        </p:nvSpPr>
        <p:spPr>
          <a:xfrm>
            <a:off x="893450" y="3431973"/>
            <a:ext cx="2210100" cy="67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4" name="Google Shape;124;p19"/>
          <p:cNvSpPr txBox="1"/>
          <p:nvPr>
            <p:ph idx="3" type="title"/>
          </p:nvPr>
        </p:nvSpPr>
        <p:spPr>
          <a:xfrm>
            <a:off x="3466940" y="3048978"/>
            <a:ext cx="2210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5" name="Google Shape;125;p19"/>
          <p:cNvSpPr txBox="1"/>
          <p:nvPr>
            <p:ph idx="4" type="subTitle"/>
          </p:nvPr>
        </p:nvSpPr>
        <p:spPr>
          <a:xfrm>
            <a:off x="3466940" y="3431973"/>
            <a:ext cx="2210100" cy="67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6" name="Google Shape;126;p19"/>
          <p:cNvSpPr txBox="1"/>
          <p:nvPr>
            <p:ph idx="5" type="title"/>
          </p:nvPr>
        </p:nvSpPr>
        <p:spPr>
          <a:xfrm>
            <a:off x="6040430" y="3048978"/>
            <a:ext cx="2210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27" name="Google Shape;127;p19"/>
          <p:cNvSpPr txBox="1"/>
          <p:nvPr>
            <p:ph idx="6" type="subTitle"/>
          </p:nvPr>
        </p:nvSpPr>
        <p:spPr>
          <a:xfrm>
            <a:off x="6040430" y="3431973"/>
            <a:ext cx="2210100" cy="67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28" name="Google Shape;128;p19"/>
          <p:cNvGrpSpPr/>
          <p:nvPr/>
        </p:nvGrpSpPr>
        <p:grpSpPr>
          <a:xfrm flipH="1" rot="2840204">
            <a:off x="3680381" y="-2050492"/>
            <a:ext cx="6545787" cy="4823443"/>
            <a:chOff x="5312533" y="-539382"/>
            <a:chExt cx="4179783" cy="3079988"/>
          </a:xfrm>
        </p:grpSpPr>
        <p:sp>
          <p:nvSpPr>
            <p:cNvPr id="129" name="Google Shape;129;p19"/>
            <p:cNvSpPr/>
            <p:nvPr/>
          </p:nvSpPr>
          <p:spPr>
            <a:xfrm flipH="1">
              <a:off x="6268680" y="-539382"/>
              <a:ext cx="418538" cy="452525"/>
            </a:xfrm>
            <a:custGeom>
              <a:rect b="b" l="l" r="r" t="t"/>
              <a:pathLst>
                <a:path extrusionOk="0" h="30784" w="28472">
                  <a:moveTo>
                    <a:pt x="23679" y="170"/>
                  </a:moveTo>
                  <a:lnTo>
                    <a:pt x="28221" y="30262"/>
                  </a:lnTo>
                  <a:lnTo>
                    <a:pt x="389" y="170"/>
                  </a:lnTo>
                  <a:close/>
                  <a:moveTo>
                    <a:pt x="0" y="0"/>
                  </a:moveTo>
                  <a:lnTo>
                    <a:pt x="132" y="143"/>
                  </a:lnTo>
                  <a:lnTo>
                    <a:pt x="28471" y="30784"/>
                  </a:lnTo>
                  <a:lnTo>
                    <a:pt x="23825"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flipH="1">
              <a:off x="6265931" y="-539382"/>
              <a:ext cx="614034" cy="451790"/>
            </a:xfrm>
            <a:custGeom>
              <a:rect b="b" l="l" r="r" t="t"/>
              <a:pathLst>
                <a:path extrusionOk="0" h="30734" w="41771">
                  <a:moveTo>
                    <a:pt x="13269" y="170"/>
                  </a:moveTo>
                  <a:lnTo>
                    <a:pt x="41146" y="30310"/>
                  </a:lnTo>
                  <a:lnTo>
                    <a:pt x="244" y="14452"/>
                  </a:lnTo>
                  <a:lnTo>
                    <a:pt x="8225" y="170"/>
                  </a:lnTo>
                  <a:close/>
                  <a:moveTo>
                    <a:pt x="8126" y="0"/>
                  </a:moveTo>
                  <a:lnTo>
                    <a:pt x="8100" y="44"/>
                  </a:lnTo>
                  <a:lnTo>
                    <a:pt x="0" y="14539"/>
                  </a:lnTo>
                  <a:lnTo>
                    <a:pt x="91" y="14575"/>
                  </a:lnTo>
                  <a:lnTo>
                    <a:pt x="41770" y="30734"/>
                  </a:lnTo>
                  <a:lnTo>
                    <a:pt x="41770" y="30734"/>
                  </a:lnTo>
                  <a:lnTo>
                    <a:pt x="13343"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flipH="1">
              <a:off x="7469494" y="314733"/>
              <a:ext cx="397003" cy="208990"/>
            </a:xfrm>
            <a:custGeom>
              <a:rect b="b" l="l" r="r" t="t"/>
              <a:pathLst>
                <a:path extrusionOk="0" h="14217" w="27007">
                  <a:moveTo>
                    <a:pt x="21590" y="199"/>
                  </a:moveTo>
                  <a:lnTo>
                    <a:pt x="26722" y="13940"/>
                  </a:lnTo>
                  <a:lnTo>
                    <a:pt x="619" y="5049"/>
                  </a:lnTo>
                  <a:lnTo>
                    <a:pt x="21590" y="199"/>
                  </a:lnTo>
                  <a:close/>
                  <a:moveTo>
                    <a:pt x="21697" y="0"/>
                  </a:moveTo>
                  <a:lnTo>
                    <a:pt x="21625" y="17"/>
                  </a:lnTo>
                  <a:lnTo>
                    <a:pt x="0" y="5019"/>
                  </a:lnTo>
                  <a:lnTo>
                    <a:pt x="283" y="5114"/>
                  </a:lnTo>
                  <a:lnTo>
                    <a:pt x="27006" y="14217"/>
                  </a:lnTo>
                  <a:lnTo>
                    <a:pt x="21697"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flipH="1">
              <a:off x="7467686" y="387145"/>
              <a:ext cx="518307" cy="306436"/>
            </a:xfrm>
            <a:custGeom>
              <a:rect b="b" l="l" r="r" t="t"/>
              <a:pathLst>
                <a:path extrusionOk="0" h="20846" w="35259">
                  <a:moveTo>
                    <a:pt x="8488" y="213"/>
                  </a:moveTo>
                  <a:lnTo>
                    <a:pt x="34726" y="9151"/>
                  </a:lnTo>
                  <a:lnTo>
                    <a:pt x="296" y="20568"/>
                  </a:lnTo>
                  <a:lnTo>
                    <a:pt x="8488" y="213"/>
                  </a:lnTo>
                  <a:close/>
                  <a:moveTo>
                    <a:pt x="8390" y="1"/>
                  </a:moveTo>
                  <a:lnTo>
                    <a:pt x="1" y="20845"/>
                  </a:lnTo>
                  <a:lnTo>
                    <a:pt x="1" y="20845"/>
                  </a:lnTo>
                  <a:lnTo>
                    <a:pt x="176" y="20788"/>
                  </a:lnTo>
                  <a:lnTo>
                    <a:pt x="35259" y="9154"/>
                  </a:lnTo>
                  <a:lnTo>
                    <a:pt x="35021" y="9072"/>
                  </a:lnTo>
                  <a:lnTo>
                    <a:pt x="8390"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flipH="1">
              <a:off x="8508431" y="1588458"/>
              <a:ext cx="655782" cy="622574"/>
            </a:xfrm>
            <a:custGeom>
              <a:rect b="b" l="l" r="r" t="t"/>
              <a:pathLst>
                <a:path extrusionOk="0" h="42352" w="44611">
                  <a:moveTo>
                    <a:pt x="218" y="442"/>
                  </a:moveTo>
                  <a:lnTo>
                    <a:pt x="44106" y="42106"/>
                  </a:lnTo>
                  <a:lnTo>
                    <a:pt x="4060" y="36334"/>
                  </a:lnTo>
                  <a:lnTo>
                    <a:pt x="218" y="442"/>
                  </a:lnTo>
                  <a:close/>
                  <a:moveTo>
                    <a:pt x="1" y="0"/>
                  </a:moveTo>
                  <a:lnTo>
                    <a:pt x="3906" y="36483"/>
                  </a:lnTo>
                  <a:lnTo>
                    <a:pt x="3972" y="36492"/>
                  </a:lnTo>
                  <a:lnTo>
                    <a:pt x="44610" y="42352"/>
                  </a:lnTo>
                  <a:lnTo>
                    <a:pt x="1"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flipH="1">
              <a:off x="9095740" y="2089537"/>
              <a:ext cx="396577" cy="451069"/>
            </a:xfrm>
            <a:custGeom>
              <a:rect b="b" l="l" r="r" t="t"/>
              <a:pathLst>
                <a:path extrusionOk="0" h="30685" w="26978">
                  <a:moveTo>
                    <a:pt x="407" y="207"/>
                  </a:moveTo>
                  <a:lnTo>
                    <a:pt x="26221" y="2401"/>
                  </a:lnTo>
                  <a:lnTo>
                    <a:pt x="26798" y="30224"/>
                  </a:lnTo>
                  <a:lnTo>
                    <a:pt x="26798" y="30224"/>
                  </a:lnTo>
                  <a:lnTo>
                    <a:pt x="407" y="207"/>
                  </a:lnTo>
                  <a:close/>
                  <a:moveTo>
                    <a:pt x="0" y="1"/>
                  </a:moveTo>
                  <a:lnTo>
                    <a:pt x="140" y="159"/>
                  </a:lnTo>
                  <a:lnTo>
                    <a:pt x="26978" y="30685"/>
                  </a:lnTo>
                  <a:lnTo>
                    <a:pt x="26387" y="2244"/>
                  </a:lnTo>
                  <a:lnTo>
                    <a:pt x="0"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flipH="1">
              <a:off x="5743199" y="-539382"/>
              <a:ext cx="386551" cy="144810"/>
            </a:xfrm>
            <a:custGeom>
              <a:rect b="b" l="l" r="r" t="t"/>
              <a:pathLst>
                <a:path extrusionOk="0" h="9851" w="26296">
                  <a:moveTo>
                    <a:pt x="17176" y="170"/>
                  </a:moveTo>
                  <a:lnTo>
                    <a:pt x="25692" y="9442"/>
                  </a:lnTo>
                  <a:lnTo>
                    <a:pt x="938" y="170"/>
                  </a:lnTo>
                  <a:close/>
                  <a:moveTo>
                    <a:pt x="1" y="0"/>
                  </a:moveTo>
                  <a:lnTo>
                    <a:pt x="26296" y="9850"/>
                  </a:lnTo>
                  <a:lnTo>
                    <a:pt x="17252"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flipH="1">
              <a:off x="8309907" y="1359373"/>
              <a:ext cx="36044" cy="34692"/>
            </a:xfrm>
            <a:custGeom>
              <a:rect b="b" l="l" r="r" t="t"/>
              <a:pathLst>
                <a:path extrusionOk="0" h="2360" w="2452">
                  <a:moveTo>
                    <a:pt x="1179" y="0"/>
                  </a:moveTo>
                  <a:cubicBezTo>
                    <a:pt x="1027" y="0"/>
                    <a:pt x="874" y="30"/>
                    <a:pt x="728" y="90"/>
                  </a:cubicBezTo>
                  <a:cubicBezTo>
                    <a:pt x="288" y="272"/>
                    <a:pt x="1" y="702"/>
                    <a:pt x="1" y="1179"/>
                  </a:cubicBezTo>
                  <a:cubicBezTo>
                    <a:pt x="1" y="1830"/>
                    <a:pt x="528" y="2359"/>
                    <a:pt x="1179" y="2359"/>
                  </a:cubicBezTo>
                  <a:cubicBezTo>
                    <a:pt x="1656" y="2359"/>
                    <a:pt x="2087" y="2071"/>
                    <a:pt x="2270" y="1631"/>
                  </a:cubicBezTo>
                  <a:cubicBezTo>
                    <a:pt x="2452" y="1190"/>
                    <a:pt x="2351" y="684"/>
                    <a:pt x="2013" y="346"/>
                  </a:cubicBezTo>
                  <a:cubicBezTo>
                    <a:pt x="1788" y="120"/>
                    <a:pt x="1486" y="0"/>
                    <a:pt x="117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flipH="1">
              <a:off x="7980084" y="674750"/>
              <a:ext cx="36074" cy="34677"/>
            </a:xfrm>
            <a:custGeom>
              <a:rect b="b" l="l" r="r" t="t"/>
              <a:pathLst>
                <a:path extrusionOk="0" h="2359" w="2454">
                  <a:moveTo>
                    <a:pt x="1181" y="0"/>
                  </a:moveTo>
                  <a:cubicBezTo>
                    <a:pt x="1029" y="0"/>
                    <a:pt x="876" y="30"/>
                    <a:pt x="730" y="90"/>
                  </a:cubicBezTo>
                  <a:cubicBezTo>
                    <a:pt x="289" y="272"/>
                    <a:pt x="2" y="703"/>
                    <a:pt x="2" y="1179"/>
                  </a:cubicBezTo>
                  <a:cubicBezTo>
                    <a:pt x="1" y="1832"/>
                    <a:pt x="530" y="2359"/>
                    <a:pt x="1180" y="2359"/>
                  </a:cubicBezTo>
                  <a:cubicBezTo>
                    <a:pt x="1658" y="2359"/>
                    <a:pt x="2087" y="2073"/>
                    <a:pt x="2271" y="1631"/>
                  </a:cubicBezTo>
                  <a:cubicBezTo>
                    <a:pt x="2454" y="1191"/>
                    <a:pt x="2353" y="684"/>
                    <a:pt x="2015" y="346"/>
                  </a:cubicBezTo>
                  <a:cubicBezTo>
                    <a:pt x="1789" y="120"/>
                    <a:pt x="1488" y="0"/>
                    <a:pt x="118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flipH="1">
              <a:off x="6262418" y="-114816"/>
              <a:ext cx="34692" cy="34692"/>
            </a:xfrm>
            <a:custGeom>
              <a:rect b="b" l="l" r="r" t="t"/>
              <a:pathLst>
                <a:path extrusionOk="0" h="2360" w="2360">
                  <a:moveTo>
                    <a:pt x="1180" y="0"/>
                  </a:moveTo>
                  <a:cubicBezTo>
                    <a:pt x="529" y="0"/>
                    <a:pt x="0" y="529"/>
                    <a:pt x="0" y="1180"/>
                  </a:cubicBezTo>
                  <a:cubicBezTo>
                    <a:pt x="0" y="1831"/>
                    <a:pt x="529" y="2360"/>
                    <a:pt x="1180" y="2360"/>
                  </a:cubicBezTo>
                  <a:cubicBezTo>
                    <a:pt x="1832" y="2360"/>
                    <a:pt x="2360" y="1831"/>
                    <a:pt x="2360" y="1180"/>
                  </a:cubicBezTo>
                  <a:cubicBezTo>
                    <a:pt x="2360" y="529"/>
                    <a:pt x="1832" y="0"/>
                    <a:pt x="118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flipH="1">
              <a:off x="5626408" y="-59853"/>
              <a:ext cx="36044" cy="34692"/>
            </a:xfrm>
            <a:custGeom>
              <a:rect b="b" l="l" r="r" t="t"/>
              <a:pathLst>
                <a:path extrusionOk="0" h="2360" w="2452">
                  <a:moveTo>
                    <a:pt x="1181" y="0"/>
                  </a:moveTo>
                  <a:cubicBezTo>
                    <a:pt x="1028" y="0"/>
                    <a:pt x="874" y="30"/>
                    <a:pt x="728" y="91"/>
                  </a:cubicBezTo>
                  <a:cubicBezTo>
                    <a:pt x="288" y="273"/>
                    <a:pt x="0" y="703"/>
                    <a:pt x="0" y="1180"/>
                  </a:cubicBezTo>
                  <a:cubicBezTo>
                    <a:pt x="0" y="1831"/>
                    <a:pt x="529" y="2358"/>
                    <a:pt x="1180" y="2360"/>
                  </a:cubicBezTo>
                  <a:cubicBezTo>
                    <a:pt x="1656" y="2360"/>
                    <a:pt x="2087" y="2072"/>
                    <a:pt x="2269" y="1632"/>
                  </a:cubicBezTo>
                  <a:cubicBezTo>
                    <a:pt x="2451" y="1191"/>
                    <a:pt x="2351" y="683"/>
                    <a:pt x="2013" y="346"/>
                  </a:cubicBezTo>
                  <a:cubicBezTo>
                    <a:pt x="1789" y="120"/>
                    <a:pt x="1488" y="0"/>
                    <a:pt x="118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flipH="1">
              <a:off x="8020053" y="1119499"/>
              <a:ext cx="36074" cy="34677"/>
            </a:xfrm>
            <a:custGeom>
              <a:rect b="b" l="l" r="r" t="t"/>
              <a:pathLst>
                <a:path extrusionOk="0" h="2359" w="2454">
                  <a:moveTo>
                    <a:pt x="1180" y="0"/>
                  </a:moveTo>
                  <a:cubicBezTo>
                    <a:pt x="1028" y="0"/>
                    <a:pt x="875" y="29"/>
                    <a:pt x="730" y="90"/>
                  </a:cubicBezTo>
                  <a:cubicBezTo>
                    <a:pt x="288" y="272"/>
                    <a:pt x="0" y="703"/>
                    <a:pt x="0" y="1180"/>
                  </a:cubicBezTo>
                  <a:cubicBezTo>
                    <a:pt x="2" y="1831"/>
                    <a:pt x="529" y="2359"/>
                    <a:pt x="1180" y="2359"/>
                  </a:cubicBezTo>
                  <a:cubicBezTo>
                    <a:pt x="1658" y="2359"/>
                    <a:pt x="2087" y="2072"/>
                    <a:pt x="2269" y="1631"/>
                  </a:cubicBezTo>
                  <a:cubicBezTo>
                    <a:pt x="2453" y="1191"/>
                    <a:pt x="2352" y="683"/>
                    <a:pt x="2015" y="346"/>
                  </a:cubicBezTo>
                  <a:cubicBezTo>
                    <a:pt x="1789" y="120"/>
                    <a:pt x="1487" y="0"/>
                    <a:pt x="118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flipH="1">
              <a:off x="6445947" y="244996"/>
              <a:ext cx="36059" cy="34692"/>
            </a:xfrm>
            <a:custGeom>
              <a:rect b="b" l="l" r="r" t="t"/>
              <a:pathLst>
                <a:path extrusionOk="0" h="2360" w="2453">
                  <a:moveTo>
                    <a:pt x="1180" y="1"/>
                  </a:moveTo>
                  <a:cubicBezTo>
                    <a:pt x="1028" y="1"/>
                    <a:pt x="875" y="30"/>
                    <a:pt x="729" y="90"/>
                  </a:cubicBezTo>
                  <a:cubicBezTo>
                    <a:pt x="289" y="273"/>
                    <a:pt x="1" y="702"/>
                    <a:pt x="1" y="1180"/>
                  </a:cubicBezTo>
                  <a:cubicBezTo>
                    <a:pt x="1" y="1830"/>
                    <a:pt x="528" y="2358"/>
                    <a:pt x="1181" y="2359"/>
                  </a:cubicBezTo>
                  <a:cubicBezTo>
                    <a:pt x="1657" y="2359"/>
                    <a:pt x="2088" y="2072"/>
                    <a:pt x="2270" y="1632"/>
                  </a:cubicBezTo>
                  <a:cubicBezTo>
                    <a:pt x="2452" y="1190"/>
                    <a:pt x="2351" y="684"/>
                    <a:pt x="2014" y="346"/>
                  </a:cubicBezTo>
                  <a:cubicBezTo>
                    <a:pt x="1788" y="121"/>
                    <a:pt x="1487" y="1"/>
                    <a:pt x="118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flipH="1">
              <a:off x="6600856" y="604778"/>
              <a:ext cx="36059" cy="34692"/>
            </a:xfrm>
            <a:custGeom>
              <a:rect b="b" l="l" r="r" t="t"/>
              <a:pathLst>
                <a:path extrusionOk="0" h="2360" w="2453">
                  <a:moveTo>
                    <a:pt x="1180" y="1"/>
                  </a:moveTo>
                  <a:cubicBezTo>
                    <a:pt x="1028" y="1"/>
                    <a:pt x="875" y="30"/>
                    <a:pt x="729" y="91"/>
                  </a:cubicBezTo>
                  <a:cubicBezTo>
                    <a:pt x="288" y="273"/>
                    <a:pt x="0" y="704"/>
                    <a:pt x="2" y="1181"/>
                  </a:cubicBezTo>
                  <a:cubicBezTo>
                    <a:pt x="2" y="1832"/>
                    <a:pt x="529" y="2360"/>
                    <a:pt x="1180" y="2360"/>
                  </a:cubicBezTo>
                  <a:cubicBezTo>
                    <a:pt x="1657" y="2360"/>
                    <a:pt x="2087" y="2073"/>
                    <a:pt x="2271" y="1632"/>
                  </a:cubicBezTo>
                  <a:cubicBezTo>
                    <a:pt x="2453" y="1192"/>
                    <a:pt x="2352" y="684"/>
                    <a:pt x="2014" y="347"/>
                  </a:cubicBezTo>
                  <a:cubicBezTo>
                    <a:pt x="1789" y="121"/>
                    <a:pt x="1486" y="1"/>
                    <a:pt x="118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flipH="1">
              <a:off x="7130571" y="614774"/>
              <a:ext cx="36044" cy="34707"/>
            </a:xfrm>
            <a:custGeom>
              <a:rect b="b" l="l" r="r" t="t"/>
              <a:pathLst>
                <a:path extrusionOk="0" h="2361" w="2452">
                  <a:moveTo>
                    <a:pt x="1179" y="0"/>
                  </a:moveTo>
                  <a:cubicBezTo>
                    <a:pt x="1027" y="0"/>
                    <a:pt x="874" y="30"/>
                    <a:pt x="728" y="90"/>
                  </a:cubicBezTo>
                  <a:cubicBezTo>
                    <a:pt x="288" y="274"/>
                    <a:pt x="0" y="703"/>
                    <a:pt x="0" y="1181"/>
                  </a:cubicBezTo>
                  <a:cubicBezTo>
                    <a:pt x="0" y="1832"/>
                    <a:pt x="529" y="2359"/>
                    <a:pt x="1180" y="2361"/>
                  </a:cubicBezTo>
                  <a:cubicBezTo>
                    <a:pt x="1657" y="2359"/>
                    <a:pt x="2087" y="2073"/>
                    <a:pt x="2269" y="1631"/>
                  </a:cubicBezTo>
                  <a:cubicBezTo>
                    <a:pt x="2451" y="1191"/>
                    <a:pt x="2350" y="684"/>
                    <a:pt x="2014" y="346"/>
                  </a:cubicBezTo>
                  <a:cubicBezTo>
                    <a:pt x="1789" y="120"/>
                    <a:pt x="1486" y="0"/>
                    <a:pt x="117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flipH="1">
              <a:off x="6890696" y="1134493"/>
              <a:ext cx="36044" cy="34677"/>
            </a:xfrm>
            <a:custGeom>
              <a:rect b="b" l="l" r="r" t="t"/>
              <a:pathLst>
                <a:path extrusionOk="0" h="2359" w="2452">
                  <a:moveTo>
                    <a:pt x="1178" y="0"/>
                  </a:moveTo>
                  <a:cubicBezTo>
                    <a:pt x="1027" y="0"/>
                    <a:pt x="874" y="29"/>
                    <a:pt x="728" y="90"/>
                  </a:cubicBezTo>
                  <a:cubicBezTo>
                    <a:pt x="287" y="272"/>
                    <a:pt x="0" y="703"/>
                    <a:pt x="0" y="1179"/>
                  </a:cubicBezTo>
                  <a:cubicBezTo>
                    <a:pt x="0" y="1831"/>
                    <a:pt x="528" y="2359"/>
                    <a:pt x="1178" y="2359"/>
                  </a:cubicBezTo>
                  <a:cubicBezTo>
                    <a:pt x="1656" y="2359"/>
                    <a:pt x="2085" y="2072"/>
                    <a:pt x="2269" y="1631"/>
                  </a:cubicBezTo>
                  <a:cubicBezTo>
                    <a:pt x="2452" y="1190"/>
                    <a:pt x="2351" y="683"/>
                    <a:pt x="2013" y="346"/>
                  </a:cubicBezTo>
                  <a:cubicBezTo>
                    <a:pt x="1787" y="120"/>
                    <a:pt x="1485" y="0"/>
                    <a:pt x="1178"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flipH="1">
              <a:off x="7550329" y="879639"/>
              <a:ext cx="36059" cy="34677"/>
            </a:xfrm>
            <a:custGeom>
              <a:rect b="b" l="l" r="r" t="t"/>
              <a:pathLst>
                <a:path extrusionOk="0" h="2359" w="2453">
                  <a:moveTo>
                    <a:pt x="1180" y="0"/>
                  </a:moveTo>
                  <a:cubicBezTo>
                    <a:pt x="1028" y="0"/>
                    <a:pt x="875" y="30"/>
                    <a:pt x="729" y="90"/>
                  </a:cubicBezTo>
                  <a:cubicBezTo>
                    <a:pt x="289" y="272"/>
                    <a:pt x="1" y="702"/>
                    <a:pt x="1" y="1179"/>
                  </a:cubicBezTo>
                  <a:cubicBezTo>
                    <a:pt x="1" y="1830"/>
                    <a:pt x="528" y="2359"/>
                    <a:pt x="1181" y="2359"/>
                  </a:cubicBezTo>
                  <a:cubicBezTo>
                    <a:pt x="1657" y="2359"/>
                    <a:pt x="2088" y="2071"/>
                    <a:pt x="2270" y="1631"/>
                  </a:cubicBezTo>
                  <a:cubicBezTo>
                    <a:pt x="2452" y="1190"/>
                    <a:pt x="2351" y="683"/>
                    <a:pt x="2014" y="346"/>
                  </a:cubicBezTo>
                  <a:cubicBezTo>
                    <a:pt x="1789" y="120"/>
                    <a:pt x="1487" y="0"/>
                    <a:pt x="118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flipH="1">
              <a:off x="7855148" y="1454306"/>
              <a:ext cx="36074" cy="34692"/>
            </a:xfrm>
            <a:custGeom>
              <a:rect b="b" l="l" r="r" t="t"/>
              <a:pathLst>
                <a:path extrusionOk="0" h="2360" w="2454">
                  <a:moveTo>
                    <a:pt x="1181" y="0"/>
                  </a:moveTo>
                  <a:cubicBezTo>
                    <a:pt x="1029" y="0"/>
                    <a:pt x="875" y="30"/>
                    <a:pt x="728" y="91"/>
                  </a:cubicBezTo>
                  <a:cubicBezTo>
                    <a:pt x="288" y="273"/>
                    <a:pt x="1" y="703"/>
                    <a:pt x="1" y="1180"/>
                  </a:cubicBezTo>
                  <a:cubicBezTo>
                    <a:pt x="1" y="1831"/>
                    <a:pt x="529" y="2360"/>
                    <a:pt x="1180" y="2360"/>
                  </a:cubicBezTo>
                  <a:cubicBezTo>
                    <a:pt x="1658" y="2360"/>
                    <a:pt x="2087" y="2072"/>
                    <a:pt x="2270" y="1631"/>
                  </a:cubicBezTo>
                  <a:cubicBezTo>
                    <a:pt x="2453" y="1191"/>
                    <a:pt x="2353" y="683"/>
                    <a:pt x="2015" y="346"/>
                  </a:cubicBezTo>
                  <a:cubicBezTo>
                    <a:pt x="1790" y="120"/>
                    <a:pt x="1488" y="0"/>
                    <a:pt x="118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flipH="1">
              <a:off x="8494789" y="2188909"/>
              <a:ext cx="36074" cy="34677"/>
            </a:xfrm>
            <a:custGeom>
              <a:rect b="b" l="l" r="r" t="t"/>
              <a:pathLst>
                <a:path extrusionOk="0" h="2359" w="2454">
                  <a:moveTo>
                    <a:pt x="1181" y="0"/>
                  </a:moveTo>
                  <a:cubicBezTo>
                    <a:pt x="1029" y="0"/>
                    <a:pt x="876" y="30"/>
                    <a:pt x="730" y="90"/>
                  </a:cubicBezTo>
                  <a:cubicBezTo>
                    <a:pt x="289" y="272"/>
                    <a:pt x="1" y="702"/>
                    <a:pt x="2" y="1179"/>
                  </a:cubicBezTo>
                  <a:cubicBezTo>
                    <a:pt x="2" y="1830"/>
                    <a:pt x="530" y="2359"/>
                    <a:pt x="1180" y="2359"/>
                  </a:cubicBezTo>
                  <a:cubicBezTo>
                    <a:pt x="1658" y="2359"/>
                    <a:pt x="2087" y="2071"/>
                    <a:pt x="2271" y="1631"/>
                  </a:cubicBezTo>
                  <a:cubicBezTo>
                    <a:pt x="2454" y="1190"/>
                    <a:pt x="2353" y="682"/>
                    <a:pt x="2015" y="345"/>
                  </a:cubicBezTo>
                  <a:cubicBezTo>
                    <a:pt x="1789" y="120"/>
                    <a:pt x="1487" y="0"/>
                    <a:pt x="1181"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flipH="1">
              <a:off x="8864612" y="1479311"/>
              <a:ext cx="36044" cy="34677"/>
            </a:xfrm>
            <a:custGeom>
              <a:rect b="b" l="l" r="r" t="t"/>
              <a:pathLst>
                <a:path extrusionOk="0" h="2359" w="2452">
                  <a:moveTo>
                    <a:pt x="1179" y="0"/>
                  </a:moveTo>
                  <a:cubicBezTo>
                    <a:pt x="1028" y="0"/>
                    <a:pt x="875" y="29"/>
                    <a:pt x="730" y="89"/>
                  </a:cubicBezTo>
                  <a:cubicBezTo>
                    <a:pt x="290" y="272"/>
                    <a:pt x="2" y="701"/>
                    <a:pt x="1" y="1179"/>
                  </a:cubicBezTo>
                  <a:cubicBezTo>
                    <a:pt x="1" y="1830"/>
                    <a:pt x="528" y="2358"/>
                    <a:pt x="1180" y="2358"/>
                  </a:cubicBezTo>
                  <a:cubicBezTo>
                    <a:pt x="1656" y="2358"/>
                    <a:pt x="2087" y="2072"/>
                    <a:pt x="2270" y="1631"/>
                  </a:cubicBezTo>
                  <a:cubicBezTo>
                    <a:pt x="2452" y="1191"/>
                    <a:pt x="2351" y="683"/>
                    <a:pt x="2015" y="347"/>
                  </a:cubicBezTo>
                  <a:cubicBezTo>
                    <a:pt x="1789" y="121"/>
                    <a:pt x="1487" y="0"/>
                    <a:pt x="117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9149439" y="1569245"/>
              <a:ext cx="36059" cy="34677"/>
            </a:xfrm>
            <a:custGeom>
              <a:rect b="b" l="l" r="r" t="t"/>
              <a:pathLst>
                <a:path extrusionOk="0" h="2359" w="2453">
                  <a:moveTo>
                    <a:pt x="1179" y="0"/>
                  </a:moveTo>
                  <a:cubicBezTo>
                    <a:pt x="1028" y="0"/>
                    <a:pt x="875" y="30"/>
                    <a:pt x="729" y="90"/>
                  </a:cubicBezTo>
                  <a:cubicBezTo>
                    <a:pt x="289" y="272"/>
                    <a:pt x="1" y="703"/>
                    <a:pt x="1" y="1181"/>
                  </a:cubicBezTo>
                  <a:cubicBezTo>
                    <a:pt x="1" y="1832"/>
                    <a:pt x="530" y="2359"/>
                    <a:pt x="1181" y="2359"/>
                  </a:cubicBezTo>
                  <a:cubicBezTo>
                    <a:pt x="1658" y="2359"/>
                    <a:pt x="2088" y="2071"/>
                    <a:pt x="2270" y="1631"/>
                  </a:cubicBezTo>
                  <a:cubicBezTo>
                    <a:pt x="2452" y="1190"/>
                    <a:pt x="2351" y="682"/>
                    <a:pt x="2014" y="346"/>
                  </a:cubicBezTo>
                  <a:cubicBezTo>
                    <a:pt x="1788" y="120"/>
                    <a:pt x="1486" y="0"/>
                    <a:pt x="117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8249946" y="1939038"/>
              <a:ext cx="36044" cy="34707"/>
            </a:xfrm>
            <a:custGeom>
              <a:rect b="b" l="l" r="r" t="t"/>
              <a:pathLst>
                <a:path extrusionOk="0" h="2361" w="2452">
                  <a:moveTo>
                    <a:pt x="1180" y="1"/>
                  </a:moveTo>
                  <a:cubicBezTo>
                    <a:pt x="1028" y="1"/>
                    <a:pt x="875" y="30"/>
                    <a:pt x="729" y="90"/>
                  </a:cubicBezTo>
                  <a:cubicBezTo>
                    <a:pt x="288" y="272"/>
                    <a:pt x="0" y="703"/>
                    <a:pt x="0" y="1179"/>
                  </a:cubicBezTo>
                  <a:cubicBezTo>
                    <a:pt x="0" y="1832"/>
                    <a:pt x="527" y="2361"/>
                    <a:pt x="1180" y="2361"/>
                  </a:cubicBezTo>
                  <a:cubicBezTo>
                    <a:pt x="1657" y="2361"/>
                    <a:pt x="2087" y="2073"/>
                    <a:pt x="2269" y="1631"/>
                  </a:cubicBezTo>
                  <a:cubicBezTo>
                    <a:pt x="2451" y="1191"/>
                    <a:pt x="2352" y="684"/>
                    <a:pt x="2014" y="346"/>
                  </a:cubicBezTo>
                  <a:cubicBezTo>
                    <a:pt x="1789" y="120"/>
                    <a:pt x="1486" y="1"/>
                    <a:pt x="118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a:off x="8319918" y="944598"/>
              <a:ext cx="36044" cy="34677"/>
            </a:xfrm>
            <a:custGeom>
              <a:rect b="b" l="l" r="r" t="t"/>
              <a:pathLst>
                <a:path extrusionOk="0" h="2359" w="2452">
                  <a:moveTo>
                    <a:pt x="1182" y="1"/>
                  </a:moveTo>
                  <a:cubicBezTo>
                    <a:pt x="1029" y="1"/>
                    <a:pt x="876" y="30"/>
                    <a:pt x="730" y="91"/>
                  </a:cubicBezTo>
                  <a:cubicBezTo>
                    <a:pt x="288" y="274"/>
                    <a:pt x="2" y="703"/>
                    <a:pt x="2" y="1181"/>
                  </a:cubicBezTo>
                  <a:cubicBezTo>
                    <a:pt x="1" y="1831"/>
                    <a:pt x="529" y="2359"/>
                    <a:pt x="1180" y="2359"/>
                  </a:cubicBezTo>
                  <a:cubicBezTo>
                    <a:pt x="1658" y="2359"/>
                    <a:pt x="2087" y="2073"/>
                    <a:pt x="2270" y="1631"/>
                  </a:cubicBezTo>
                  <a:cubicBezTo>
                    <a:pt x="2452" y="1191"/>
                    <a:pt x="2352" y="683"/>
                    <a:pt x="2015" y="346"/>
                  </a:cubicBezTo>
                  <a:cubicBezTo>
                    <a:pt x="1790" y="121"/>
                    <a:pt x="1488" y="1"/>
                    <a:pt x="1182"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7455382" y="499835"/>
              <a:ext cx="36059" cy="34707"/>
            </a:xfrm>
            <a:custGeom>
              <a:rect b="b" l="l" r="r" t="t"/>
              <a:pathLst>
                <a:path extrusionOk="0" h="2361" w="2453">
                  <a:moveTo>
                    <a:pt x="1182" y="0"/>
                  </a:moveTo>
                  <a:cubicBezTo>
                    <a:pt x="1029" y="0"/>
                    <a:pt x="875" y="30"/>
                    <a:pt x="729" y="91"/>
                  </a:cubicBezTo>
                  <a:cubicBezTo>
                    <a:pt x="289" y="273"/>
                    <a:pt x="1" y="703"/>
                    <a:pt x="1" y="1180"/>
                  </a:cubicBezTo>
                  <a:cubicBezTo>
                    <a:pt x="1" y="1831"/>
                    <a:pt x="528" y="2360"/>
                    <a:pt x="1180" y="2360"/>
                  </a:cubicBezTo>
                  <a:cubicBezTo>
                    <a:pt x="1657" y="2360"/>
                    <a:pt x="2087" y="2072"/>
                    <a:pt x="2270" y="1632"/>
                  </a:cubicBezTo>
                  <a:cubicBezTo>
                    <a:pt x="2452" y="1191"/>
                    <a:pt x="2351" y="683"/>
                    <a:pt x="2014" y="346"/>
                  </a:cubicBezTo>
                  <a:cubicBezTo>
                    <a:pt x="1789" y="120"/>
                    <a:pt x="1488" y="0"/>
                    <a:pt x="1182"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9084465" y="2103943"/>
              <a:ext cx="36074" cy="34692"/>
            </a:xfrm>
            <a:custGeom>
              <a:rect b="b" l="l" r="r" t="t"/>
              <a:pathLst>
                <a:path extrusionOk="0" h="2360" w="2454">
                  <a:moveTo>
                    <a:pt x="1180" y="1"/>
                  </a:moveTo>
                  <a:cubicBezTo>
                    <a:pt x="1028" y="1"/>
                    <a:pt x="876" y="30"/>
                    <a:pt x="730" y="91"/>
                  </a:cubicBezTo>
                  <a:cubicBezTo>
                    <a:pt x="289" y="273"/>
                    <a:pt x="2" y="704"/>
                    <a:pt x="2" y="1180"/>
                  </a:cubicBezTo>
                  <a:cubicBezTo>
                    <a:pt x="1" y="1831"/>
                    <a:pt x="530" y="2360"/>
                    <a:pt x="1180" y="2360"/>
                  </a:cubicBezTo>
                  <a:cubicBezTo>
                    <a:pt x="1658" y="2360"/>
                    <a:pt x="2087" y="2073"/>
                    <a:pt x="2271" y="1632"/>
                  </a:cubicBezTo>
                  <a:cubicBezTo>
                    <a:pt x="2454" y="1192"/>
                    <a:pt x="2353" y="684"/>
                    <a:pt x="2015" y="347"/>
                  </a:cubicBezTo>
                  <a:cubicBezTo>
                    <a:pt x="1789" y="121"/>
                    <a:pt x="1487" y="1"/>
                    <a:pt x="118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a:off x="6860723" y="-349678"/>
              <a:ext cx="36030" cy="34677"/>
            </a:xfrm>
            <a:custGeom>
              <a:rect b="b" l="l" r="r" t="t"/>
              <a:pathLst>
                <a:path extrusionOk="0" h="2359" w="2451">
                  <a:moveTo>
                    <a:pt x="1177" y="0"/>
                  </a:moveTo>
                  <a:cubicBezTo>
                    <a:pt x="1026" y="0"/>
                    <a:pt x="873" y="30"/>
                    <a:pt x="728" y="90"/>
                  </a:cubicBezTo>
                  <a:cubicBezTo>
                    <a:pt x="287" y="274"/>
                    <a:pt x="0" y="703"/>
                    <a:pt x="0" y="1179"/>
                  </a:cubicBezTo>
                  <a:cubicBezTo>
                    <a:pt x="0" y="1831"/>
                    <a:pt x="528" y="2359"/>
                    <a:pt x="1178" y="2359"/>
                  </a:cubicBezTo>
                  <a:cubicBezTo>
                    <a:pt x="1656" y="2359"/>
                    <a:pt x="2085" y="2072"/>
                    <a:pt x="2268" y="1631"/>
                  </a:cubicBezTo>
                  <a:cubicBezTo>
                    <a:pt x="2450" y="1191"/>
                    <a:pt x="2351" y="683"/>
                    <a:pt x="2013" y="346"/>
                  </a:cubicBezTo>
                  <a:cubicBezTo>
                    <a:pt x="1787" y="121"/>
                    <a:pt x="1484" y="0"/>
                    <a:pt x="1177"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flipH="1">
              <a:off x="5641181" y="-99322"/>
              <a:ext cx="823920" cy="362840"/>
            </a:xfrm>
            <a:custGeom>
              <a:rect b="b" l="l" r="r" t="t"/>
              <a:pathLst>
                <a:path extrusionOk="0" h="24683" w="56049">
                  <a:moveTo>
                    <a:pt x="12876" y="1"/>
                  </a:moveTo>
                  <a:lnTo>
                    <a:pt x="12860" y="170"/>
                  </a:lnTo>
                  <a:lnTo>
                    <a:pt x="55288" y="4248"/>
                  </a:lnTo>
                  <a:lnTo>
                    <a:pt x="0" y="24523"/>
                  </a:lnTo>
                  <a:lnTo>
                    <a:pt x="59" y="24682"/>
                  </a:lnTo>
                  <a:lnTo>
                    <a:pt x="56049" y="4150"/>
                  </a:lnTo>
                  <a:lnTo>
                    <a:pt x="12876"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flipH="1">
              <a:off x="5312533" y="-403995"/>
              <a:ext cx="958616" cy="367118"/>
            </a:xfrm>
            <a:custGeom>
              <a:rect b="b" l="l" r="r" t="t"/>
              <a:pathLst>
                <a:path extrusionOk="0" h="24974" w="65212">
                  <a:moveTo>
                    <a:pt x="35731" y="222"/>
                  </a:moveTo>
                  <a:lnTo>
                    <a:pt x="64838" y="2195"/>
                  </a:lnTo>
                  <a:lnTo>
                    <a:pt x="43307" y="24647"/>
                  </a:lnTo>
                  <a:lnTo>
                    <a:pt x="35731" y="222"/>
                  </a:lnTo>
                  <a:close/>
                  <a:moveTo>
                    <a:pt x="35662" y="0"/>
                  </a:moveTo>
                  <a:lnTo>
                    <a:pt x="35570" y="54"/>
                  </a:lnTo>
                  <a:lnTo>
                    <a:pt x="0" y="20930"/>
                  </a:lnTo>
                  <a:lnTo>
                    <a:pt x="86" y="21076"/>
                  </a:lnTo>
                  <a:lnTo>
                    <a:pt x="35564" y="256"/>
                  </a:lnTo>
                  <a:lnTo>
                    <a:pt x="43230" y="24974"/>
                  </a:lnTo>
                  <a:lnTo>
                    <a:pt x="65211" y="2051"/>
                  </a:lnTo>
                  <a:lnTo>
                    <a:pt x="35677" y="47"/>
                  </a:lnTo>
                  <a:lnTo>
                    <a:pt x="35662"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a:off x="6268768" y="-328966"/>
              <a:ext cx="612770" cy="605331"/>
            </a:xfrm>
            <a:custGeom>
              <a:rect b="b" l="l" r="r" t="t"/>
              <a:pathLst>
                <a:path extrusionOk="0" h="41179" w="41685">
                  <a:moveTo>
                    <a:pt x="458" y="361"/>
                  </a:moveTo>
                  <a:lnTo>
                    <a:pt x="41446" y="16254"/>
                  </a:lnTo>
                  <a:lnTo>
                    <a:pt x="28736" y="40850"/>
                  </a:lnTo>
                  <a:lnTo>
                    <a:pt x="458" y="361"/>
                  </a:lnTo>
                  <a:close/>
                  <a:moveTo>
                    <a:pt x="0" y="1"/>
                  </a:moveTo>
                  <a:lnTo>
                    <a:pt x="160" y="230"/>
                  </a:lnTo>
                  <a:lnTo>
                    <a:pt x="28757" y="41178"/>
                  </a:lnTo>
                  <a:lnTo>
                    <a:pt x="28822" y="41053"/>
                  </a:lnTo>
                  <a:lnTo>
                    <a:pt x="41684" y="16162"/>
                  </a:lnTo>
                  <a:lnTo>
                    <a:pt x="41597" y="16129"/>
                  </a:lnTo>
                  <a:lnTo>
                    <a:pt x="0"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flipH="1">
              <a:off x="6455958" y="-329392"/>
              <a:ext cx="521762" cy="605420"/>
            </a:xfrm>
            <a:custGeom>
              <a:rect b="b" l="l" r="r" t="t"/>
              <a:pathLst>
                <a:path extrusionOk="0" h="41185" w="35494">
                  <a:moveTo>
                    <a:pt x="6816" y="420"/>
                  </a:moveTo>
                  <a:lnTo>
                    <a:pt x="35086" y="40901"/>
                  </a:lnTo>
                  <a:lnTo>
                    <a:pt x="35086" y="40901"/>
                  </a:lnTo>
                  <a:lnTo>
                    <a:pt x="199" y="31601"/>
                  </a:lnTo>
                  <a:lnTo>
                    <a:pt x="6816" y="420"/>
                  </a:lnTo>
                  <a:close/>
                  <a:moveTo>
                    <a:pt x="6730" y="1"/>
                  </a:moveTo>
                  <a:lnTo>
                    <a:pt x="6689" y="192"/>
                  </a:lnTo>
                  <a:lnTo>
                    <a:pt x="0" y="31725"/>
                  </a:lnTo>
                  <a:lnTo>
                    <a:pt x="77" y="31744"/>
                  </a:lnTo>
                  <a:lnTo>
                    <a:pt x="35493" y="41185"/>
                  </a:lnTo>
                  <a:lnTo>
                    <a:pt x="35359" y="40993"/>
                  </a:lnTo>
                  <a:lnTo>
                    <a:pt x="6730"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6466954" y="259255"/>
              <a:ext cx="1104852" cy="891408"/>
            </a:xfrm>
            <a:custGeom>
              <a:rect b="b" l="l" r="r" t="t"/>
              <a:pathLst>
                <a:path extrusionOk="0" h="60640" w="75160">
                  <a:moveTo>
                    <a:pt x="28912" y="25098"/>
                  </a:moveTo>
                  <a:lnTo>
                    <a:pt x="44725" y="60332"/>
                  </a:lnTo>
                  <a:lnTo>
                    <a:pt x="44725" y="60332"/>
                  </a:lnTo>
                  <a:lnTo>
                    <a:pt x="375" y="43094"/>
                  </a:lnTo>
                  <a:lnTo>
                    <a:pt x="28542" y="25104"/>
                  </a:lnTo>
                  <a:lnTo>
                    <a:pt x="28912" y="25098"/>
                  </a:lnTo>
                  <a:close/>
                  <a:moveTo>
                    <a:pt x="75003" y="0"/>
                  </a:moveTo>
                  <a:lnTo>
                    <a:pt x="64948" y="24426"/>
                  </a:lnTo>
                  <a:lnTo>
                    <a:pt x="28492" y="24933"/>
                  </a:lnTo>
                  <a:lnTo>
                    <a:pt x="28473" y="24947"/>
                  </a:lnTo>
                  <a:lnTo>
                    <a:pt x="0" y="43129"/>
                  </a:lnTo>
                  <a:lnTo>
                    <a:pt x="157" y="43191"/>
                  </a:lnTo>
                  <a:lnTo>
                    <a:pt x="45050" y="60639"/>
                  </a:lnTo>
                  <a:lnTo>
                    <a:pt x="44966" y="60451"/>
                  </a:lnTo>
                  <a:lnTo>
                    <a:pt x="29098" y="25096"/>
                  </a:lnTo>
                  <a:lnTo>
                    <a:pt x="65061" y="24593"/>
                  </a:lnTo>
                  <a:lnTo>
                    <a:pt x="65084" y="24542"/>
                  </a:lnTo>
                  <a:lnTo>
                    <a:pt x="75160" y="65"/>
                  </a:lnTo>
                  <a:lnTo>
                    <a:pt x="75003"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a:off x="6978176" y="122265"/>
              <a:ext cx="592087" cy="773543"/>
            </a:xfrm>
            <a:custGeom>
              <a:rect b="b" l="l" r="r" t="t"/>
              <a:pathLst>
                <a:path extrusionOk="0" h="52622" w="40278">
                  <a:moveTo>
                    <a:pt x="40116" y="1"/>
                  </a:moveTo>
                  <a:lnTo>
                    <a:pt x="28812" y="34230"/>
                  </a:lnTo>
                  <a:lnTo>
                    <a:pt x="6240" y="26563"/>
                  </a:lnTo>
                  <a:lnTo>
                    <a:pt x="1" y="52581"/>
                  </a:lnTo>
                  <a:lnTo>
                    <a:pt x="166" y="52621"/>
                  </a:lnTo>
                  <a:lnTo>
                    <a:pt x="6362" y="26784"/>
                  </a:lnTo>
                  <a:lnTo>
                    <a:pt x="28919" y="34445"/>
                  </a:lnTo>
                  <a:lnTo>
                    <a:pt x="28946" y="34364"/>
                  </a:lnTo>
                  <a:lnTo>
                    <a:pt x="40277" y="53"/>
                  </a:lnTo>
                  <a:lnTo>
                    <a:pt x="40116"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566087" y="692008"/>
              <a:ext cx="471885" cy="780011"/>
            </a:xfrm>
            <a:custGeom>
              <a:rect b="b" l="l" r="r" t="t"/>
              <a:pathLst>
                <a:path extrusionOk="0" h="53062" w="32101">
                  <a:moveTo>
                    <a:pt x="2815" y="1"/>
                  </a:moveTo>
                  <a:lnTo>
                    <a:pt x="1" y="30402"/>
                  </a:lnTo>
                  <a:lnTo>
                    <a:pt x="139" y="30331"/>
                  </a:lnTo>
                  <a:lnTo>
                    <a:pt x="31699" y="14041"/>
                  </a:lnTo>
                  <a:lnTo>
                    <a:pt x="31699" y="14041"/>
                  </a:lnTo>
                  <a:lnTo>
                    <a:pt x="11180" y="52982"/>
                  </a:lnTo>
                  <a:lnTo>
                    <a:pt x="11331" y="53061"/>
                  </a:lnTo>
                  <a:lnTo>
                    <a:pt x="32101" y="13642"/>
                  </a:lnTo>
                  <a:lnTo>
                    <a:pt x="31861" y="13767"/>
                  </a:lnTo>
                  <a:lnTo>
                    <a:pt x="200" y="30108"/>
                  </a:lnTo>
                  <a:lnTo>
                    <a:pt x="2984" y="17"/>
                  </a:lnTo>
                  <a:lnTo>
                    <a:pt x="2815"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flipH="1">
              <a:off x="8035694" y="1135786"/>
              <a:ext cx="848366" cy="823318"/>
            </a:xfrm>
            <a:custGeom>
              <a:rect b="b" l="l" r="r" t="t"/>
              <a:pathLst>
                <a:path extrusionOk="0" h="56008" w="57712">
                  <a:moveTo>
                    <a:pt x="57603" y="0"/>
                  </a:moveTo>
                  <a:lnTo>
                    <a:pt x="37696" y="16353"/>
                  </a:lnTo>
                  <a:lnTo>
                    <a:pt x="37702" y="16398"/>
                  </a:lnTo>
                  <a:lnTo>
                    <a:pt x="41761" y="55640"/>
                  </a:lnTo>
                  <a:lnTo>
                    <a:pt x="41761" y="55640"/>
                  </a:lnTo>
                  <a:lnTo>
                    <a:pt x="102" y="24480"/>
                  </a:lnTo>
                  <a:lnTo>
                    <a:pt x="0" y="24617"/>
                  </a:lnTo>
                  <a:lnTo>
                    <a:pt x="41970" y="56008"/>
                  </a:lnTo>
                  <a:lnTo>
                    <a:pt x="41949" y="55815"/>
                  </a:lnTo>
                  <a:lnTo>
                    <a:pt x="37875" y="16425"/>
                  </a:lnTo>
                  <a:lnTo>
                    <a:pt x="57711" y="131"/>
                  </a:lnTo>
                  <a:lnTo>
                    <a:pt x="57603"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flipH="1">
              <a:off x="7876052" y="1136198"/>
              <a:ext cx="161582" cy="327575"/>
            </a:xfrm>
            <a:custGeom>
              <a:rect b="b" l="l" r="r" t="t"/>
              <a:pathLst>
                <a:path extrusionOk="0" h="22284" w="10992">
                  <a:moveTo>
                    <a:pt x="154" y="1"/>
                  </a:moveTo>
                  <a:lnTo>
                    <a:pt x="0" y="75"/>
                  </a:lnTo>
                  <a:lnTo>
                    <a:pt x="10838" y="22284"/>
                  </a:lnTo>
                  <a:lnTo>
                    <a:pt x="10991" y="22210"/>
                  </a:lnTo>
                  <a:lnTo>
                    <a:pt x="154"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a:off x="8318977" y="965178"/>
              <a:ext cx="564803" cy="534786"/>
            </a:xfrm>
            <a:custGeom>
              <a:rect b="b" l="l" r="r" t="t"/>
              <a:pathLst>
                <a:path extrusionOk="0" h="36380" w="38422">
                  <a:moveTo>
                    <a:pt x="37174" y="389"/>
                  </a:moveTo>
                  <a:lnTo>
                    <a:pt x="38245" y="28908"/>
                  </a:lnTo>
                  <a:lnTo>
                    <a:pt x="523" y="36109"/>
                  </a:lnTo>
                  <a:lnTo>
                    <a:pt x="37174" y="389"/>
                  </a:lnTo>
                  <a:close/>
                  <a:moveTo>
                    <a:pt x="37329" y="1"/>
                  </a:moveTo>
                  <a:lnTo>
                    <a:pt x="37193" y="135"/>
                  </a:lnTo>
                  <a:lnTo>
                    <a:pt x="1" y="36380"/>
                  </a:lnTo>
                  <a:lnTo>
                    <a:pt x="1" y="36380"/>
                  </a:lnTo>
                  <a:lnTo>
                    <a:pt x="278" y="36327"/>
                  </a:lnTo>
                  <a:lnTo>
                    <a:pt x="38421" y="29047"/>
                  </a:lnTo>
                  <a:lnTo>
                    <a:pt x="38418" y="28975"/>
                  </a:lnTo>
                  <a:lnTo>
                    <a:pt x="37329"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a:off x="8510695" y="1496436"/>
              <a:ext cx="654297" cy="715905"/>
            </a:xfrm>
            <a:custGeom>
              <a:rect b="b" l="l" r="r" t="t"/>
              <a:pathLst>
                <a:path extrusionOk="0" h="48701" w="44510">
                  <a:moveTo>
                    <a:pt x="19349" y="207"/>
                  </a:moveTo>
                  <a:lnTo>
                    <a:pt x="43900" y="47887"/>
                  </a:lnTo>
                  <a:lnTo>
                    <a:pt x="323" y="6518"/>
                  </a:lnTo>
                  <a:lnTo>
                    <a:pt x="19349" y="207"/>
                  </a:lnTo>
                  <a:close/>
                  <a:moveTo>
                    <a:pt x="19433" y="0"/>
                  </a:moveTo>
                  <a:lnTo>
                    <a:pt x="1" y="6446"/>
                  </a:lnTo>
                  <a:lnTo>
                    <a:pt x="105" y="6543"/>
                  </a:lnTo>
                  <a:lnTo>
                    <a:pt x="44510" y="48701"/>
                  </a:lnTo>
                  <a:lnTo>
                    <a:pt x="19433"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a:off x="8508328" y="2122215"/>
              <a:ext cx="598613" cy="417113"/>
            </a:xfrm>
            <a:custGeom>
              <a:rect b="b" l="l" r="r" t="t"/>
              <a:pathLst>
                <a:path extrusionOk="0" h="28375" w="40722">
                  <a:moveTo>
                    <a:pt x="174" y="197"/>
                  </a:moveTo>
                  <a:lnTo>
                    <a:pt x="40202" y="5966"/>
                  </a:lnTo>
                  <a:lnTo>
                    <a:pt x="754" y="28087"/>
                  </a:lnTo>
                  <a:lnTo>
                    <a:pt x="174" y="197"/>
                  </a:lnTo>
                  <a:close/>
                  <a:moveTo>
                    <a:pt x="1" y="0"/>
                  </a:moveTo>
                  <a:lnTo>
                    <a:pt x="2" y="101"/>
                  </a:lnTo>
                  <a:lnTo>
                    <a:pt x="590" y="28375"/>
                  </a:lnTo>
                  <a:lnTo>
                    <a:pt x="40722" y="5870"/>
                  </a:lnTo>
                  <a:lnTo>
                    <a:pt x="40475" y="5835"/>
                  </a:lnTo>
                  <a:lnTo>
                    <a:pt x="1" y="0"/>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9093741" y="2089361"/>
              <a:ext cx="397503" cy="449747"/>
            </a:xfrm>
            <a:custGeom>
              <a:rect b="b" l="l" r="r" t="t"/>
              <a:pathLst>
                <a:path extrusionOk="0" h="30595" w="27041">
                  <a:moveTo>
                    <a:pt x="171" y="290"/>
                  </a:moveTo>
                  <a:lnTo>
                    <a:pt x="26588" y="30338"/>
                  </a:lnTo>
                  <a:lnTo>
                    <a:pt x="171" y="25490"/>
                  </a:lnTo>
                  <a:lnTo>
                    <a:pt x="171" y="290"/>
                  </a:lnTo>
                  <a:close/>
                  <a:moveTo>
                    <a:pt x="142" y="1"/>
                  </a:moveTo>
                  <a:lnTo>
                    <a:pt x="1" y="106"/>
                  </a:lnTo>
                  <a:lnTo>
                    <a:pt x="1" y="25632"/>
                  </a:lnTo>
                  <a:lnTo>
                    <a:pt x="27040" y="30594"/>
                  </a:lnTo>
                  <a:lnTo>
                    <a:pt x="142"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SECTION_HEADER_2_1_1_1_1_2_1">
    <p:spTree>
      <p:nvGrpSpPr>
        <p:cNvPr id="12" name="Shape 12"/>
        <p:cNvGrpSpPr/>
        <p:nvPr/>
      </p:nvGrpSpPr>
      <p:grpSpPr>
        <a:xfrm>
          <a:off x="0" y="0"/>
          <a:ext cx="0" cy="0"/>
          <a:chOff x="0" y="0"/>
          <a:chExt cx="0" cy="0"/>
        </a:xfrm>
      </p:grpSpPr>
      <p:sp>
        <p:nvSpPr>
          <p:cNvPr id="13" name="Google Shape;13;p3"/>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15" name="Google Shape;15;p3"/>
          <p:cNvSpPr txBox="1"/>
          <p:nvPr>
            <p:ph idx="1" type="body"/>
          </p:nvPr>
        </p:nvSpPr>
        <p:spPr>
          <a:xfrm>
            <a:off x="2076725" y="955200"/>
            <a:ext cx="5558700" cy="27759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Raleway"/>
              <a:buChar char="●"/>
              <a:defRPr sz="1000">
                <a:latin typeface="Raleway"/>
                <a:ea typeface="Raleway"/>
                <a:cs typeface="Raleway"/>
                <a:sym typeface="Raleway"/>
              </a:defRPr>
            </a:lvl1pPr>
            <a:lvl2pPr indent="-292100" lvl="1" marL="914400" rtl="0">
              <a:lnSpc>
                <a:spcPct val="115000"/>
              </a:lnSpc>
              <a:spcBef>
                <a:spcPts val="1600"/>
              </a:spcBef>
              <a:spcAft>
                <a:spcPts val="0"/>
              </a:spcAft>
              <a:buSzPts val="1000"/>
              <a:buFont typeface="Raleway"/>
              <a:buChar char="○"/>
              <a:defRPr sz="1000">
                <a:latin typeface="Raleway"/>
                <a:ea typeface="Raleway"/>
                <a:cs typeface="Raleway"/>
                <a:sym typeface="Raleway"/>
              </a:defRPr>
            </a:lvl2pPr>
            <a:lvl3pPr indent="-292100" lvl="2" marL="1371600" rtl="0">
              <a:lnSpc>
                <a:spcPct val="115000"/>
              </a:lnSpc>
              <a:spcBef>
                <a:spcPts val="1600"/>
              </a:spcBef>
              <a:spcAft>
                <a:spcPts val="0"/>
              </a:spcAft>
              <a:buSzPts val="1000"/>
              <a:buFont typeface="Raleway"/>
              <a:buChar char="■"/>
              <a:defRPr sz="1000">
                <a:latin typeface="Raleway"/>
                <a:ea typeface="Raleway"/>
                <a:cs typeface="Raleway"/>
                <a:sym typeface="Raleway"/>
              </a:defRPr>
            </a:lvl3pPr>
            <a:lvl4pPr indent="-292100" lvl="3" marL="1828800" rtl="0">
              <a:lnSpc>
                <a:spcPct val="115000"/>
              </a:lnSpc>
              <a:spcBef>
                <a:spcPts val="1600"/>
              </a:spcBef>
              <a:spcAft>
                <a:spcPts val="0"/>
              </a:spcAft>
              <a:buSzPts val="1000"/>
              <a:buFont typeface="Raleway"/>
              <a:buChar char="●"/>
              <a:defRPr sz="1000">
                <a:latin typeface="Raleway"/>
                <a:ea typeface="Raleway"/>
                <a:cs typeface="Raleway"/>
                <a:sym typeface="Raleway"/>
              </a:defRPr>
            </a:lvl4pPr>
            <a:lvl5pPr indent="-292100" lvl="4" marL="2286000" rtl="0">
              <a:lnSpc>
                <a:spcPct val="115000"/>
              </a:lnSpc>
              <a:spcBef>
                <a:spcPts val="1600"/>
              </a:spcBef>
              <a:spcAft>
                <a:spcPts val="0"/>
              </a:spcAft>
              <a:buSzPts val="1000"/>
              <a:buFont typeface="Raleway"/>
              <a:buChar char="○"/>
              <a:defRPr sz="1000">
                <a:latin typeface="Raleway"/>
                <a:ea typeface="Raleway"/>
                <a:cs typeface="Raleway"/>
                <a:sym typeface="Raleway"/>
              </a:defRPr>
            </a:lvl5pPr>
            <a:lvl6pPr indent="-292100" lvl="5" marL="2743200" rtl="0">
              <a:lnSpc>
                <a:spcPct val="115000"/>
              </a:lnSpc>
              <a:spcBef>
                <a:spcPts val="1600"/>
              </a:spcBef>
              <a:spcAft>
                <a:spcPts val="0"/>
              </a:spcAft>
              <a:buSzPts val="1000"/>
              <a:buFont typeface="Raleway"/>
              <a:buChar char="■"/>
              <a:defRPr sz="1000">
                <a:latin typeface="Raleway"/>
                <a:ea typeface="Raleway"/>
                <a:cs typeface="Raleway"/>
                <a:sym typeface="Raleway"/>
              </a:defRPr>
            </a:lvl6pPr>
            <a:lvl7pPr indent="-292100" lvl="6" marL="3200400" rtl="0">
              <a:lnSpc>
                <a:spcPct val="115000"/>
              </a:lnSpc>
              <a:spcBef>
                <a:spcPts val="1600"/>
              </a:spcBef>
              <a:spcAft>
                <a:spcPts val="0"/>
              </a:spcAft>
              <a:buSzPts val="1000"/>
              <a:buFont typeface="Raleway"/>
              <a:buChar char="●"/>
              <a:defRPr sz="1000">
                <a:latin typeface="Raleway"/>
                <a:ea typeface="Raleway"/>
                <a:cs typeface="Raleway"/>
                <a:sym typeface="Raleway"/>
              </a:defRPr>
            </a:lvl7pPr>
            <a:lvl8pPr indent="-292100" lvl="7" marL="3657600" rtl="0">
              <a:lnSpc>
                <a:spcPct val="115000"/>
              </a:lnSpc>
              <a:spcBef>
                <a:spcPts val="1600"/>
              </a:spcBef>
              <a:spcAft>
                <a:spcPts val="0"/>
              </a:spcAft>
              <a:buSzPts val="1000"/>
              <a:buFont typeface="Raleway"/>
              <a:buChar char="○"/>
              <a:defRPr sz="1000">
                <a:latin typeface="Raleway"/>
                <a:ea typeface="Raleway"/>
                <a:cs typeface="Raleway"/>
                <a:sym typeface="Raleway"/>
              </a:defRPr>
            </a:lvl8pPr>
            <a:lvl9pPr indent="-292100" lvl="8" marL="4114800" rtl="0">
              <a:lnSpc>
                <a:spcPct val="115000"/>
              </a:lnSpc>
              <a:spcBef>
                <a:spcPts val="1600"/>
              </a:spcBef>
              <a:spcAft>
                <a:spcPts val="1600"/>
              </a:spcAft>
              <a:buSzPts val="1000"/>
              <a:buFont typeface="Raleway"/>
              <a:buChar char="■"/>
              <a:defRPr sz="1000">
                <a:latin typeface="Raleway"/>
                <a:ea typeface="Raleway"/>
                <a:cs typeface="Raleway"/>
                <a:sym typeface="Ralew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16" name="Shape 16"/>
        <p:cNvGrpSpPr/>
        <p:nvPr/>
      </p:nvGrpSpPr>
      <p:grpSpPr>
        <a:xfrm>
          <a:off x="0" y="0"/>
          <a:ext cx="0" cy="0"/>
          <a:chOff x="0" y="0"/>
          <a:chExt cx="0" cy="0"/>
        </a:xfrm>
      </p:grpSpPr>
      <p:sp>
        <p:nvSpPr>
          <p:cNvPr id="17" name="Google Shape;17;p4"/>
          <p:cNvSpPr txBox="1"/>
          <p:nvPr>
            <p:ph idx="1" type="subTitle"/>
          </p:nvPr>
        </p:nvSpPr>
        <p:spPr>
          <a:xfrm>
            <a:off x="1667753" y="1682738"/>
            <a:ext cx="28806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8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8" name="Google Shape;18;p4"/>
          <p:cNvSpPr txBox="1"/>
          <p:nvPr>
            <p:ph type="title"/>
          </p:nvPr>
        </p:nvSpPr>
        <p:spPr>
          <a:xfrm>
            <a:off x="1500750" y="1490367"/>
            <a:ext cx="32148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9" name="Google Shape;19;p4"/>
          <p:cNvSpPr txBox="1"/>
          <p:nvPr>
            <p:ph hasCustomPrompt="1" idx="2" type="title"/>
          </p:nvPr>
        </p:nvSpPr>
        <p:spPr>
          <a:xfrm>
            <a:off x="2826352" y="1282763"/>
            <a:ext cx="5634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ADCDC"/>
              </a:buClr>
              <a:buSzPts val="1400"/>
              <a:buNone/>
              <a:defRPr sz="1400">
                <a:solidFill>
                  <a:srgbClr val="CADCDC"/>
                </a:solidFill>
              </a:defRPr>
            </a:lvl1pPr>
            <a:lvl2pPr lvl="1" rtl="0" algn="ctr">
              <a:spcBef>
                <a:spcPts val="0"/>
              </a:spcBef>
              <a:spcAft>
                <a:spcPts val="0"/>
              </a:spcAft>
              <a:buClr>
                <a:srgbClr val="CADCDC"/>
              </a:buClr>
              <a:buSzPts val="12000"/>
              <a:buNone/>
              <a:defRPr sz="12000">
                <a:solidFill>
                  <a:srgbClr val="CADCDC"/>
                </a:solidFill>
              </a:defRPr>
            </a:lvl2pPr>
            <a:lvl3pPr lvl="2" rtl="0" algn="ctr">
              <a:spcBef>
                <a:spcPts val="0"/>
              </a:spcBef>
              <a:spcAft>
                <a:spcPts val="0"/>
              </a:spcAft>
              <a:buClr>
                <a:srgbClr val="CADCDC"/>
              </a:buClr>
              <a:buSzPts val="12000"/>
              <a:buNone/>
              <a:defRPr sz="12000">
                <a:solidFill>
                  <a:srgbClr val="CADCDC"/>
                </a:solidFill>
              </a:defRPr>
            </a:lvl3pPr>
            <a:lvl4pPr lvl="3" rtl="0" algn="ctr">
              <a:spcBef>
                <a:spcPts val="0"/>
              </a:spcBef>
              <a:spcAft>
                <a:spcPts val="0"/>
              </a:spcAft>
              <a:buClr>
                <a:srgbClr val="CADCDC"/>
              </a:buClr>
              <a:buSzPts val="12000"/>
              <a:buNone/>
              <a:defRPr sz="12000">
                <a:solidFill>
                  <a:srgbClr val="CADCDC"/>
                </a:solidFill>
              </a:defRPr>
            </a:lvl4pPr>
            <a:lvl5pPr lvl="4" rtl="0" algn="ctr">
              <a:spcBef>
                <a:spcPts val="0"/>
              </a:spcBef>
              <a:spcAft>
                <a:spcPts val="0"/>
              </a:spcAft>
              <a:buClr>
                <a:srgbClr val="CADCDC"/>
              </a:buClr>
              <a:buSzPts val="12000"/>
              <a:buNone/>
              <a:defRPr sz="12000">
                <a:solidFill>
                  <a:srgbClr val="CADCDC"/>
                </a:solidFill>
              </a:defRPr>
            </a:lvl5pPr>
            <a:lvl6pPr lvl="5" rtl="0" algn="ctr">
              <a:spcBef>
                <a:spcPts val="0"/>
              </a:spcBef>
              <a:spcAft>
                <a:spcPts val="0"/>
              </a:spcAft>
              <a:buClr>
                <a:srgbClr val="CADCDC"/>
              </a:buClr>
              <a:buSzPts val="12000"/>
              <a:buNone/>
              <a:defRPr sz="12000">
                <a:solidFill>
                  <a:srgbClr val="CADCDC"/>
                </a:solidFill>
              </a:defRPr>
            </a:lvl6pPr>
            <a:lvl7pPr lvl="6" rtl="0" algn="ctr">
              <a:spcBef>
                <a:spcPts val="0"/>
              </a:spcBef>
              <a:spcAft>
                <a:spcPts val="0"/>
              </a:spcAft>
              <a:buClr>
                <a:srgbClr val="CADCDC"/>
              </a:buClr>
              <a:buSzPts val="12000"/>
              <a:buNone/>
              <a:defRPr sz="12000">
                <a:solidFill>
                  <a:srgbClr val="CADCDC"/>
                </a:solidFill>
              </a:defRPr>
            </a:lvl7pPr>
            <a:lvl8pPr lvl="7" rtl="0" algn="ctr">
              <a:spcBef>
                <a:spcPts val="0"/>
              </a:spcBef>
              <a:spcAft>
                <a:spcPts val="0"/>
              </a:spcAft>
              <a:buClr>
                <a:srgbClr val="CADCDC"/>
              </a:buClr>
              <a:buSzPts val="12000"/>
              <a:buNone/>
              <a:defRPr sz="12000">
                <a:solidFill>
                  <a:srgbClr val="CADCDC"/>
                </a:solidFill>
              </a:defRPr>
            </a:lvl8pPr>
            <a:lvl9pPr lvl="8" rtl="0" algn="ctr">
              <a:spcBef>
                <a:spcPts val="0"/>
              </a:spcBef>
              <a:spcAft>
                <a:spcPts val="0"/>
              </a:spcAft>
              <a:buClr>
                <a:srgbClr val="CADCDC"/>
              </a:buClr>
              <a:buSzPts val="12000"/>
              <a:buNone/>
              <a:defRPr sz="12000">
                <a:solidFill>
                  <a:srgbClr val="CADCDC"/>
                </a:solidFill>
              </a:defRPr>
            </a:lvl9pPr>
          </a:lstStyle>
          <a:p>
            <a:r>
              <a:t>xx%</a:t>
            </a:r>
          </a:p>
        </p:txBody>
      </p:sp>
      <p:sp>
        <p:nvSpPr>
          <p:cNvPr id="20" name="Google Shape;20;p4"/>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3" type="title"/>
          </p:nvPr>
        </p:nvSpPr>
        <p:spPr>
          <a:xfrm rot="-5400000">
            <a:off x="-1703750" y="2548403"/>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22" name="Google Shape;22;p4"/>
          <p:cNvSpPr txBox="1"/>
          <p:nvPr>
            <p:ph idx="4" type="subTitle"/>
          </p:nvPr>
        </p:nvSpPr>
        <p:spPr>
          <a:xfrm>
            <a:off x="1667753" y="2653210"/>
            <a:ext cx="28806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8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3" name="Google Shape;23;p4"/>
          <p:cNvSpPr txBox="1"/>
          <p:nvPr>
            <p:ph idx="5" type="title"/>
          </p:nvPr>
        </p:nvSpPr>
        <p:spPr>
          <a:xfrm>
            <a:off x="1500750" y="2460839"/>
            <a:ext cx="32148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4" name="Google Shape;24;p4"/>
          <p:cNvSpPr txBox="1"/>
          <p:nvPr>
            <p:ph hasCustomPrompt="1" idx="6" type="title"/>
          </p:nvPr>
        </p:nvSpPr>
        <p:spPr>
          <a:xfrm>
            <a:off x="2826352" y="2253235"/>
            <a:ext cx="5634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ADCDC"/>
              </a:buClr>
              <a:buSzPts val="1400"/>
              <a:buNone/>
              <a:defRPr sz="1400">
                <a:solidFill>
                  <a:srgbClr val="CADCDC"/>
                </a:solidFill>
              </a:defRPr>
            </a:lvl1pPr>
            <a:lvl2pPr lvl="1" rtl="0" algn="ctr">
              <a:spcBef>
                <a:spcPts val="0"/>
              </a:spcBef>
              <a:spcAft>
                <a:spcPts val="0"/>
              </a:spcAft>
              <a:buClr>
                <a:srgbClr val="CADCDC"/>
              </a:buClr>
              <a:buSzPts val="12000"/>
              <a:buNone/>
              <a:defRPr sz="12000">
                <a:solidFill>
                  <a:srgbClr val="CADCDC"/>
                </a:solidFill>
              </a:defRPr>
            </a:lvl2pPr>
            <a:lvl3pPr lvl="2" rtl="0" algn="ctr">
              <a:spcBef>
                <a:spcPts val="0"/>
              </a:spcBef>
              <a:spcAft>
                <a:spcPts val="0"/>
              </a:spcAft>
              <a:buClr>
                <a:srgbClr val="CADCDC"/>
              </a:buClr>
              <a:buSzPts val="12000"/>
              <a:buNone/>
              <a:defRPr sz="12000">
                <a:solidFill>
                  <a:srgbClr val="CADCDC"/>
                </a:solidFill>
              </a:defRPr>
            </a:lvl3pPr>
            <a:lvl4pPr lvl="3" rtl="0" algn="ctr">
              <a:spcBef>
                <a:spcPts val="0"/>
              </a:spcBef>
              <a:spcAft>
                <a:spcPts val="0"/>
              </a:spcAft>
              <a:buClr>
                <a:srgbClr val="CADCDC"/>
              </a:buClr>
              <a:buSzPts val="12000"/>
              <a:buNone/>
              <a:defRPr sz="12000">
                <a:solidFill>
                  <a:srgbClr val="CADCDC"/>
                </a:solidFill>
              </a:defRPr>
            </a:lvl4pPr>
            <a:lvl5pPr lvl="4" rtl="0" algn="ctr">
              <a:spcBef>
                <a:spcPts val="0"/>
              </a:spcBef>
              <a:spcAft>
                <a:spcPts val="0"/>
              </a:spcAft>
              <a:buClr>
                <a:srgbClr val="CADCDC"/>
              </a:buClr>
              <a:buSzPts val="12000"/>
              <a:buNone/>
              <a:defRPr sz="12000">
                <a:solidFill>
                  <a:srgbClr val="CADCDC"/>
                </a:solidFill>
              </a:defRPr>
            </a:lvl5pPr>
            <a:lvl6pPr lvl="5" rtl="0" algn="ctr">
              <a:spcBef>
                <a:spcPts val="0"/>
              </a:spcBef>
              <a:spcAft>
                <a:spcPts val="0"/>
              </a:spcAft>
              <a:buClr>
                <a:srgbClr val="CADCDC"/>
              </a:buClr>
              <a:buSzPts val="12000"/>
              <a:buNone/>
              <a:defRPr sz="12000">
                <a:solidFill>
                  <a:srgbClr val="CADCDC"/>
                </a:solidFill>
              </a:defRPr>
            </a:lvl6pPr>
            <a:lvl7pPr lvl="6" rtl="0" algn="ctr">
              <a:spcBef>
                <a:spcPts val="0"/>
              </a:spcBef>
              <a:spcAft>
                <a:spcPts val="0"/>
              </a:spcAft>
              <a:buClr>
                <a:srgbClr val="CADCDC"/>
              </a:buClr>
              <a:buSzPts val="12000"/>
              <a:buNone/>
              <a:defRPr sz="12000">
                <a:solidFill>
                  <a:srgbClr val="CADCDC"/>
                </a:solidFill>
              </a:defRPr>
            </a:lvl7pPr>
            <a:lvl8pPr lvl="7" rtl="0" algn="ctr">
              <a:spcBef>
                <a:spcPts val="0"/>
              </a:spcBef>
              <a:spcAft>
                <a:spcPts val="0"/>
              </a:spcAft>
              <a:buClr>
                <a:srgbClr val="CADCDC"/>
              </a:buClr>
              <a:buSzPts val="12000"/>
              <a:buNone/>
              <a:defRPr sz="12000">
                <a:solidFill>
                  <a:srgbClr val="CADCDC"/>
                </a:solidFill>
              </a:defRPr>
            </a:lvl8pPr>
            <a:lvl9pPr lvl="8" rtl="0" algn="ctr">
              <a:spcBef>
                <a:spcPts val="0"/>
              </a:spcBef>
              <a:spcAft>
                <a:spcPts val="0"/>
              </a:spcAft>
              <a:buClr>
                <a:srgbClr val="CADCDC"/>
              </a:buClr>
              <a:buSzPts val="12000"/>
              <a:buNone/>
              <a:defRPr sz="12000">
                <a:solidFill>
                  <a:srgbClr val="CADCDC"/>
                </a:solidFill>
              </a:defRPr>
            </a:lvl9pPr>
          </a:lstStyle>
          <a:p>
            <a:r>
              <a:t>xx%</a:t>
            </a:r>
          </a:p>
        </p:txBody>
      </p:sp>
      <p:sp>
        <p:nvSpPr>
          <p:cNvPr id="25" name="Google Shape;25;p4"/>
          <p:cNvSpPr txBox="1"/>
          <p:nvPr>
            <p:ph idx="7" type="subTitle"/>
          </p:nvPr>
        </p:nvSpPr>
        <p:spPr>
          <a:xfrm>
            <a:off x="1667753" y="3623655"/>
            <a:ext cx="28806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8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6" name="Google Shape;26;p4"/>
          <p:cNvSpPr txBox="1"/>
          <p:nvPr>
            <p:ph idx="8" type="title"/>
          </p:nvPr>
        </p:nvSpPr>
        <p:spPr>
          <a:xfrm>
            <a:off x="1500750" y="3431284"/>
            <a:ext cx="32148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7" name="Google Shape;27;p4"/>
          <p:cNvSpPr txBox="1"/>
          <p:nvPr>
            <p:ph hasCustomPrompt="1" idx="9" type="title"/>
          </p:nvPr>
        </p:nvSpPr>
        <p:spPr>
          <a:xfrm>
            <a:off x="2826352" y="3223680"/>
            <a:ext cx="5634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ADCDC"/>
              </a:buClr>
              <a:buSzPts val="1400"/>
              <a:buNone/>
              <a:defRPr sz="1400">
                <a:solidFill>
                  <a:srgbClr val="CADCDC"/>
                </a:solidFill>
              </a:defRPr>
            </a:lvl1pPr>
            <a:lvl2pPr lvl="1" rtl="0" algn="ctr">
              <a:spcBef>
                <a:spcPts val="0"/>
              </a:spcBef>
              <a:spcAft>
                <a:spcPts val="0"/>
              </a:spcAft>
              <a:buClr>
                <a:srgbClr val="CADCDC"/>
              </a:buClr>
              <a:buSzPts val="12000"/>
              <a:buNone/>
              <a:defRPr sz="12000">
                <a:solidFill>
                  <a:srgbClr val="CADCDC"/>
                </a:solidFill>
              </a:defRPr>
            </a:lvl2pPr>
            <a:lvl3pPr lvl="2" rtl="0" algn="ctr">
              <a:spcBef>
                <a:spcPts val="0"/>
              </a:spcBef>
              <a:spcAft>
                <a:spcPts val="0"/>
              </a:spcAft>
              <a:buClr>
                <a:srgbClr val="CADCDC"/>
              </a:buClr>
              <a:buSzPts val="12000"/>
              <a:buNone/>
              <a:defRPr sz="12000">
                <a:solidFill>
                  <a:srgbClr val="CADCDC"/>
                </a:solidFill>
              </a:defRPr>
            </a:lvl3pPr>
            <a:lvl4pPr lvl="3" rtl="0" algn="ctr">
              <a:spcBef>
                <a:spcPts val="0"/>
              </a:spcBef>
              <a:spcAft>
                <a:spcPts val="0"/>
              </a:spcAft>
              <a:buClr>
                <a:srgbClr val="CADCDC"/>
              </a:buClr>
              <a:buSzPts val="12000"/>
              <a:buNone/>
              <a:defRPr sz="12000">
                <a:solidFill>
                  <a:srgbClr val="CADCDC"/>
                </a:solidFill>
              </a:defRPr>
            </a:lvl4pPr>
            <a:lvl5pPr lvl="4" rtl="0" algn="ctr">
              <a:spcBef>
                <a:spcPts val="0"/>
              </a:spcBef>
              <a:spcAft>
                <a:spcPts val="0"/>
              </a:spcAft>
              <a:buClr>
                <a:srgbClr val="CADCDC"/>
              </a:buClr>
              <a:buSzPts val="12000"/>
              <a:buNone/>
              <a:defRPr sz="12000">
                <a:solidFill>
                  <a:srgbClr val="CADCDC"/>
                </a:solidFill>
              </a:defRPr>
            </a:lvl5pPr>
            <a:lvl6pPr lvl="5" rtl="0" algn="ctr">
              <a:spcBef>
                <a:spcPts val="0"/>
              </a:spcBef>
              <a:spcAft>
                <a:spcPts val="0"/>
              </a:spcAft>
              <a:buClr>
                <a:srgbClr val="CADCDC"/>
              </a:buClr>
              <a:buSzPts val="12000"/>
              <a:buNone/>
              <a:defRPr sz="12000">
                <a:solidFill>
                  <a:srgbClr val="CADCDC"/>
                </a:solidFill>
              </a:defRPr>
            </a:lvl6pPr>
            <a:lvl7pPr lvl="6" rtl="0" algn="ctr">
              <a:spcBef>
                <a:spcPts val="0"/>
              </a:spcBef>
              <a:spcAft>
                <a:spcPts val="0"/>
              </a:spcAft>
              <a:buClr>
                <a:srgbClr val="CADCDC"/>
              </a:buClr>
              <a:buSzPts val="12000"/>
              <a:buNone/>
              <a:defRPr sz="12000">
                <a:solidFill>
                  <a:srgbClr val="CADCDC"/>
                </a:solidFill>
              </a:defRPr>
            </a:lvl7pPr>
            <a:lvl8pPr lvl="7" rtl="0" algn="ctr">
              <a:spcBef>
                <a:spcPts val="0"/>
              </a:spcBef>
              <a:spcAft>
                <a:spcPts val="0"/>
              </a:spcAft>
              <a:buClr>
                <a:srgbClr val="CADCDC"/>
              </a:buClr>
              <a:buSzPts val="12000"/>
              <a:buNone/>
              <a:defRPr sz="12000">
                <a:solidFill>
                  <a:srgbClr val="CADCDC"/>
                </a:solidFill>
              </a:defRPr>
            </a:lvl8pPr>
            <a:lvl9pPr lvl="8" rtl="0" algn="ctr">
              <a:spcBef>
                <a:spcPts val="0"/>
              </a:spcBef>
              <a:spcAft>
                <a:spcPts val="0"/>
              </a:spcAft>
              <a:buClr>
                <a:srgbClr val="CADCDC"/>
              </a:buClr>
              <a:buSzPts val="12000"/>
              <a:buNone/>
              <a:defRPr sz="12000">
                <a:solidFill>
                  <a:srgbClr val="CADCDC"/>
                </a:solidFill>
              </a:defRPr>
            </a:lvl9pPr>
          </a:lstStyle>
          <a:p>
            <a:r>
              <a:t>xx%</a:t>
            </a:r>
          </a:p>
        </p:txBody>
      </p:sp>
      <p:sp>
        <p:nvSpPr>
          <p:cNvPr id="28" name="Google Shape;28;p4"/>
          <p:cNvSpPr txBox="1"/>
          <p:nvPr>
            <p:ph idx="13" type="subTitle"/>
          </p:nvPr>
        </p:nvSpPr>
        <p:spPr>
          <a:xfrm>
            <a:off x="5171303" y="1682738"/>
            <a:ext cx="28806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8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9" name="Google Shape;29;p4"/>
          <p:cNvSpPr txBox="1"/>
          <p:nvPr>
            <p:ph idx="14" type="title"/>
          </p:nvPr>
        </p:nvSpPr>
        <p:spPr>
          <a:xfrm>
            <a:off x="5004300" y="1490367"/>
            <a:ext cx="32148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0" name="Google Shape;30;p4"/>
          <p:cNvSpPr txBox="1"/>
          <p:nvPr>
            <p:ph hasCustomPrompt="1" idx="15" type="title"/>
          </p:nvPr>
        </p:nvSpPr>
        <p:spPr>
          <a:xfrm>
            <a:off x="6329903" y="1282763"/>
            <a:ext cx="5634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ADCDC"/>
              </a:buClr>
              <a:buSzPts val="1400"/>
              <a:buNone/>
              <a:defRPr sz="1400">
                <a:solidFill>
                  <a:srgbClr val="CADCDC"/>
                </a:solidFill>
              </a:defRPr>
            </a:lvl1pPr>
            <a:lvl2pPr lvl="1" rtl="0" algn="ctr">
              <a:spcBef>
                <a:spcPts val="0"/>
              </a:spcBef>
              <a:spcAft>
                <a:spcPts val="0"/>
              </a:spcAft>
              <a:buClr>
                <a:srgbClr val="CADCDC"/>
              </a:buClr>
              <a:buSzPts val="12000"/>
              <a:buNone/>
              <a:defRPr sz="12000">
                <a:solidFill>
                  <a:srgbClr val="CADCDC"/>
                </a:solidFill>
              </a:defRPr>
            </a:lvl2pPr>
            <a:lvl3pPr lvl="2" rtl="0" algn="ctr">
              <a:spcBef>
                <a:spcPts val="0"/>
              </a:spcBef>
              <a:spcAft>
                <a:spcPts val="0"/>
              </a:spcAft>
              <a:buClr>
                <a:srgbClr val="CADCDC"/>
              </a:buClr>
              <a:buSzPts val="12000"/>
              <a:buNone/>
              <a:defRPr sz="12000">
                <a:solidFill>
                  <a:srgbClr val="CADCDC"/>
                </a:solidFill>
              </a:defRPr>
            </a:lvl3pPr>
            <a:lvl4pPr lvl="3" rtl="0" algn="ctr">
              <a:spcBef>
                <a:spcPts val="0"/>
              </a:spcBef>
              <a:spcAft>
                <a:spcPts val="0"/>
              </a:spcAft>
              <a:buClr>
                <a:srgbClr val="CADCDC"/>
              </a:buClr>
              <a:buSzPts val="12000"/>
              <a:buNone/>
              <a:defRPr sz="12000">
                <a:solidFill>
                  <a:srgbClr val="CADCDC"/>
                </a:solidFill>
              </a:defRPr>
            </a:lvl4pPr>
            <a:lvl5pPr lvl="4" rtl="0" algn="ctr">
              <a:spcBef>
                <a:spcPts val="0"/>
              </a:spcBef>
              <a:spcAft>
                <a:spcPts val="0"/>
              </a:spcAft>
              <a:buClr>
                <a:srgbClr val="CADCDC"/>
              </a:buClr>
              <a:buSzPts val="12000"/>
              <a:buNone/>
              <a:defRPr sz="12000">
                <a:solidFill>
                  <a:srgbClr val="CADCDC"/>
                </a:solidFill>
              </a:defRPr>
            </a:lvl5pPr>
            <a:lvl6pPr lvl="5" rtl="0" algn="ctr">
              <a:spcBef>
                <a:spcPts val="0"/>
              </a:spcBef>
              <a:spcAft>
                <a:spcPts val="0"/>
              </a:spcAft>
              <a:buClr>
                <a:srgbClr val="CADCDC"/>
              </a:buClr>
              <a:buSzPts val="12000"/>
              <a:buNone/>
              <a:defRPr sz="12000">
                <a:solidFill>
                  <a:srgbClr val="CADCDC"/>
                </a:solidFill>
              </a:defRPr>
            </a:lvl6pPr>
            <a:lvl7pPr lvl="6" rtl="0" algn="ctr">
              <a:spcBef>
                <a:spcPts val="0"/>
              </a:spcBef>
              <a:spcAft>
                <a:spcPts val="0"/>
              </a:spcAft>
              <a:buClr>
                <a:srgbClr val="CADCDC"/>
              </a:buClr>
              <a:buSzPts val="12000"/>
              <a:buNone/>
              <a:defRPr sz="12000">
                <a:solidFill>
                  <a:srgbClr val="CADCDC"/>
                </a:solidFill>
              </a:defRPr>
            </a:lvl7pPr>
            <a:lvl8pPr lvl="7" rtl="0" algn="ctr">
              <a:spcBef>
                <a:spcPts val="0"/>
              </a:spcBef>
              <a:spcAft>
                <a:spcPts val="0"/>
              </a:spcAft>
              <a:buClr>
                <a:srgbClr val="CADCDC"/>
              </a:buClr>
              <a:buSzPts val="12000"/>
              <a:buNone/>
              <a:defRPr sz="12000">
                <a:solidFill>
                  <a:srgbClr val="CADCDC"/>
                </a:solidFill>
              </a:defRPr>
            </a:lvl8pPr>
            <a:lvl9pPr lvl="8" rtl="0" algn="ctr">
              <a:spcBef>
                <a:spcPts val="0"/>
              </a:spcBef>
              <a:spcAft>
                <a:spcPts val="0"/>
              </a:spcAft>
              <a:buClr>
                <a:srgbClr val="CADCDC"/>
              </a:buClr>
              <a:buSzPts val="12000"/>
              <a:buNone/>
              <a:defRPr sz="12000">
                <a:solidFill>
                  <a:srgbClr val="CADCDC"/>
                </a:solidFill>
              </a:defRPr>
            </a:lvl9pPr>
          </a:lstStyle>
          <a:p>
            <a:r>
              <a:t>xx%</a:t>
            </a:r>
          </a:p>
        </p:txBody>
      </p:sp>
      <p:sp>
        <p:nvSpPr>
          <p:cNvPr id="31" name="Google Shape;31;p4"/>
          <p:cNvSpPr txBox="1"/>
          <p:nvPr>
            <p:ph idx="16" type="subTitle"/>
          </p:nvPr>
        </p:nvSpPr>
        <p:spPr>
          <a:xfrm>
            <a:off x="5171303" y="2653210"/>
            <a:ext cx="28806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8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32" name="Google Shape;32;p4"/>
          <p:cNvSpPr txBox="1"/>
          <p:nvPr>
            <p:ph idx="17" type="title"/>
          </p:nvPr>
        </p:nvSpPr>
        <p:spPr>
          <a:xfrm>
            <a:off x="5004300" y="2460839"/>
            <a:ext cx="32148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3" name="Google Shape;33;p4"/>
          <p:cNvSpPr txBox="1"/>
          <p:nvPr>
            <p:ph hasCustomPrompt="1" idx="18" type="title"/>
          </p:nvPr>
        </p:nvSpPr>
        <p:spPr>
          <a:xfrm>
            <a:off x="6329903" y="2253235"/>
            <a:ext cx="5634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ADCDC"/>
              </a:buClr>
              <a:buSzPts val="1400"/>
              <a:buNone/>
              <a:defRPr sz="1400">
                <a:solidFill>
                  <a:srgbClr val="CADCDC"/>
                </a:solidFill>
              </a:defRPr>
            </a:lvl1pPr>
            <a:lvl2pPr lvl="1" rtl="0" algn="ctr">
              <a:spcBef>
                <a:spcPts val="0"/>
              </a:spcBef>
              <a:spcAft>
                <a:spcPts val="0"/>
              </a:spcAft>
              <a:buClr>
                <a:srgbClr val="CADCDC"/>
              </a:buClr>
              <a:buSzPts val="12000"/>
              <a:buNone/>
              <a:defRPr sz="12000">
                <a:solidFill>
                  <a:srgbClr val="CADCDC"/>
                </a:solidFill>
              </a:defRPr>
            </a:lvl2pPr>
            <a:lvl3pPr lvl="2" rtl="0" algn="ctr">
              <a:spcBef>
                <a:spcPts val="0"/>
              </a:spcBef>
              <a:spcAft>
                <a:spcPts val="0"/>
              </a:spcAft>
              <a:buClr>
                <a:srgbClr val="CADCDC"/>
              </a:buClr>
              <a:buSzPts val="12000"/>
              <a:buNone/>
              <a:defRPr sz="12000">
                <a:solidFill>
                  <a:srgbClr val="CADCDC"/>
                </a:solidFill>
              </a:defRPr>
            </a:lvl3pPr>
            <a:lvl4pPr lvl="3" rtl="0" algn="ctr">
              <a:spcBef>
                <a:spcPts val="0"/>
              </a:spcBef>
              <a:spcAft>
                <a:spcPts val="0"/>
              </a:spcAft>
              <a:buClr>
                <a:srgbClr val="CADCDC"/>
              </a:buClr>
              <a:buSzPts val="12000"/>
              <a:buNone/>
              <a:defRPr sz="12000">
                <a:solidFill>
                  <a:srgbClr val="CADCDC"/>
                </a:solidFill>
              </a:defRPr>
            </a:lvl4pPr>
            <a:lvl5pPr lvl="4" rtl="0" algn="ctr">
              <a:spcBef>
                <a:spcPts val="0"/>
              </a:spcBef>
              <a:spcAft>
                <a:spcPts val="0"/>
              </a:spcAft>
              <a:buClr>
                <a:srgbClr val="CADCDC"/>
              </a:buClr>
              <a:buSzPts val="12000"/>
              <a:buNone/>
              <a:defRPr sz="12000">
                <a:solidFill>
                  <a:srgbClr val="CADCDC"/>
                </a:solidFill>
              </a:defRPr>
            </a:lvl5pPr>
            <a:lvl6pPr lvl="5" rtl="0" algn="ctr">
              <a:spcBef>
                <a:spcPts val="0"/>
              </a:spcBef>
              <a:spcAft>
                <a:spcPts val="0"/>
              </a:spcAft>
              <a:buClr>
                <a:srgbClr val="CADCDC"/>
              </a:buClr>
              <a:buSzPts val="12000"/>
              <a:buNone/>
              <a:defRPr sz="12000">
                <a:solidFill>
                  <a:srgbClr val="CADCDC"/>
                </a:solidFill>
              </a:defRPr>
            </a:lvl6pPr>
            <a:lvl7pPr lvl="6" rtl="0" algn="ctr">
              <a:spcBef>
                <a:spcPts val="0"/>
              </a:spcBef>
              <a:spcAft>
                <a:spcPts val="0"/>
              </a:spcAft>
              <a:buClr>
                <a:srgbClr val="CADCDC"/>
              </a:buClr>
              <a:buSzPts val="12000"/>
              <a:buNone/>
              <a:defRPr sz="12000">
                <a:solidFill>
                  <a:srgbClr val="CADCDC"/>
                </a:solidFill>
              </a:defRPr>
            </a:lvl7pPr>
            <a:lvl8pPr lvl="7" rtl="0" algn="ctr">
              <a:spcBef>
                <a:spcPts val="0"/>
              </a:spcBef>
              <a:spcAft>
                <a:spcPts val="0"/>
              </a:spcAft>
              <a:buClr>
                <a:srgbClr val="CADCDC"/>
              </a:buClr>
              <a:buSzPts val="12000"/>
              <a:buNone/>
              <a:defRPr sz="12000">
                <a:solidFill>
                  <a:srgbClr val="CADCDC"/>
                </a:solidFill>
              </a:defRPr>
            </a:lvl8pPr>
            <a:lvl9pPr lvl="8" rtl="0" algn="ctr">
              <a:spcBef>
                <a:spcPts val="0"/>
              </a:spcBef>
              <a:spcAft>
                <a:spcPts val="0"/>
              </a:spcAft>
              <a:buClr>
                <a:srgbClr val="CADCDC"/>
              </a:buClr>
              <a:buSzPts val="12000"/>
              <a:buNone/>
              <a:defRPr sz="12000">
                <a:solidFill>
                  <a:srgbClr val="CADCDC"/>
                </a:solidFill>
              </a:defRPr>
            </a:lvl9pPr>
          </a:lstStyle>
          <a:p>
            <a:r>
              <a:t>xx%</a:t>
            </a:r>
          </a:p>
        </p:txBody>
      </p:sp>
      <p:sp>
        <p:nvSpPr>
          <p:cNvPr id="34" name="Google Shape;34;p4"/>
          <p:cNvSpPr txBox="1"/>
          <p:nvPr>
            <p:ph idx="19" type="subTitle"/>
          </p:nvPr>
        </p:nvSpPr>
        <p:spPr>
          <a:xfrm>
            <a:off x="5171303" y="3623655"/>
            <a:ext cx="28806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8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35" name="Google Shape;35;p4"/>
          <p:cNvSpPr txBox="1"/>
          <p:nvPr>
            <p:ph idx="20" type="title"/>
          </p:nvPr>
        </p:nvSpPr>
        <p:spPr>
          <a:xfrm>
            <a:off x="5004300" y="3431284"/>
            <a:ext cx="32148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6" name="Google Shape;36;p4"/>
          <p:cNvSpPr txBox="1"/>
          <p:nvPr>
            <p:ph hasCustomPrompt="1" idx="21" type="title"/>
          </p:nvPr>
        </p:nvSpPr>
        <p:spPr>
          <a:xfrm>
            <a:off x="6329903" y="3223680"/>
            <a:ext cx="5634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ADCDC"/>
              </a:buClr>
              <a:buSzPts val="1400"/>
              <a:buNone/>
              <a:defRPr sz="1400">
                <a:solidFill>
                  <a:srgbClr val="CADCDC"/>
                </a:solidFill>
              </a:defRPr>
            </a:lvl1pPr>
            <a:lvl2pPr lvl="1" rtl="0" algn="ctr">
              <a:spcBef>
                <a:spcPts val="0"/>
              </a:spcBef>
              <a:spcAft>
                <a:spcPts val="0"/>
              </a:spcAft>
              <a:buClr>
                <a:srgbClr val="CADCDC"/>
              </a:buClr>
              <a:buSzPts val="12000"/>
              <a:buNone/>
              <a:defRPr sz="12000">
                <a:solidFill>
                  <a:srgbClr val="CADCDC"/>
                </a:solidFill>
              </a:defRPr>
            </a:lvl2pPr>
            <a:lvl3pPr lvl="2" rtl="0" algn="ctr">
              <a:spcBef>
                <a:spcPts val="0"/>
              </a:spcBef>
              <a:spcAft>
                <a:spcPts val="0"/>
              </a:spcAft>
              <a:buClr>
                <a:srgbClr val="CADCDC"/>
              </a:buClr>
              <a:buSzPts val="12000"/>
              <a:buNone/>
              <a:defRPr sz="12000">
                <a:solidFill>
                  <a:srgbClr val="CADCDC"/>
                </a:solidFill>
              </a:defRPr>
            </a:lvl3pPr>
            <a:lvl4pPr lvl="3" rtl="0" algn="ctr">
              <a:spcBef>
                <a:spcPts val="0"/>
              </a:spcBef>
              <a:spcAft>
                <a:spcPts val="0"/>
              </a:spcAft>
              <a:buClr>
                <a:srgbClr val="CADCDC"/>
              </a:buClr>
              <a:buSzPts val="12000"/>
              <a:buNone/>
              <a:defRPr sz="12000">
                <a:solidFill>
                  <a:srgbClr val="CADCDC"/>
                </a:solidFill>
              </a:defRPr>
            </a:lvl4pPr>
            <a:lvl5pPr lvl="4" rtl="0" algn="ctr">
              <a:spcBef>
                <a:spcPts val="0"/>
              </a:spcBef>
              <a:spcAft>
                <a:spcPts val="0"/>
              </a:spcAft>
              <a:buClr>
                <a:srgbClr val="CADCDC"/>
              </a:buClr>
              <a:buSzPts val="12000"/>
              <a:buNone/>
              <a:defRPr sz="12000">
                <a:solidFill>
                  <a:srgbClr val="CADCDC"/>
                </a:solidFill>
              </a:defRPr>
            </a:lvl5pPr>
            <a:lvl6pPr lvl="5" rtl="0" algn="ctr">
              <a:spcBef>
                <a:spcPts val="0"/>
              </a:spcBef>
              <a:spcAft>
                <a:spcPts val="0"/>
              </a:spcAft>
              <a:buClr>
                <a:srgbClr val="CADCDC"/>
              </a:buClr>
              <a:buSzPts val="12000"/>
              <a:buNone/>
              <a:defRPr sz="12000">
                <a:solidFill>
                  <a:srgbClr val="CADCDC"/>
                </a:solidFill>
              </a:defRPr>
            </a:lvl6pPr>
            <a:lvl7pPr lvl="6" rtl="0" algn="ctr">
              <a:spcBef>
                <a:spcPts val="0"/>
              </a:spcBef>
              <a:spcAft>
                <a:spcPts val="0"/>
              </a:spcAft>
              <a:buClr>
                <a:srgbClr val="CADCDC"/>
              </a:buClr>
              <a:buSzPts val="12000"/>
              <a:buNone/>
              <a:defRPr sz="12000">
                <a:solidFill>
                  <a:srgbClr val="CADCDC"/>
                </a:solidFill>
              </a:defRPr>
            </a:lvl7pPr>
            <a:lvl8pPr lvl="7" rtl="0" algn="ctr">
              <a:spcBef>
                <a:spcPts val="0"/>
              </a:spcBef>
              <a:spcAft>
                <a:spcPts val="0"/>
              </a:spcAft>
              <a:buClr>
                <a:srgbClr val="CADCDC"/>
              </a:buClr>
              <a:buSzPts val="12000"/>
              <a:buNone/>
              <a:defRPr sz="12000">
                <a:solidFill>
                  <a:srgbClr val="CADCDC"/>
                </a:solidFill>
              </a:defRPr>
            </a:lvl8pPr>
            <a:lvl9pPr lvl="8" rtl="0" algn="ctr">
              <a:spcBef>
                <a:spcPts val="0"/>
              </a:spcBef>
              <a:spcAft>
                <a:spcPts val="0"/>
              </a:spcAft>
              <a:buClr>
                <a:srgbClr val="CADCDC"/>
              </a:buClr>
              <a:buSzPts val="12000"/>
              <a:buNone/>
              <a:defRPr sz="12000">
                <a:solidFill>
                  <a:srgbClr val="CADCDC"/>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HEADER_2">
    <p:spTree>
      <p:nvGrpSpPr>
        <p:cNvPr id="37" name="Shape 37"/>
        <p:cNvGrpSpPr/>
        <p:nvPr/>
      </p:nvGrpSpPr>
      <p:grpSpPr>
        <a:xfrm>
          <a:off x="0" y="0"/>
          <a:ext cx="0" cy="0"/>
          <a:chOff x="0" y="0"/>
          <a:chExt cx="0" cy="0"/>
        </a:xfrm>
      </p:grpSpPr>
      <p:sp>
        <p:nvSpPr>
          <p:cNvPr id="38" name="Google Shape;38;p5"/>
          <p:cNvSpPr txBox="1"/>
          <p:nvPr>
            <p:ph idx="1" type="subTitle"/>
          </p:nvPr>
        </p:nvSpPr>
        <p:spPr>
          <a:xfrm>
            <a:off x="1166425" y="1857150"/>
            <a:ext cx="2793300" cy="1429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9" name="Google Shape;39;p5"/>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_HEADER_2_1_1_3">
    <p:spTree>
      <p:nvGrpSpPr>
        <p:cNvPr id="41" name="Shape 41"/>
        <p:cNvGrpSpPr/>
        <p:nvPr/>
      </p:nvGrpSpPr>
      <p:grpSpPr>
        <a:xfrm>
          <a:off x="0" y="0"/>
          <a:ext cx="0" cy="0"/>
          <a:chOff x="0" y="0"/>
          <a:chExt cx="0" cy="0"/>
        </a:xfrm>
      </p:grpSpPr>
      <p:sp>
        <p:nvSpPr>
          <p:cNvPr id="42" name="Google Shape;42;p6"/>
          <p:cNvSpPr txBox="1"/>
          <p:nvPr>
            <p:ph idx="1" type="subTitle"/>
          </p:nvPr>
        </p:nvSpPr>
        <p:spPr>
          <a:xfrm>
            <a:off x="5521500" y="2854825"/>
            <a:ext cx="3888600" cy="46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p:txBody>
      </p:sp>
      <p:sp>
        <p:nvSpPr>
          <p:cNvPr id="43" name="Google Shape;43;p6"/>
          <p:cNvSpPr txBox="1"/>
          <p:nvPr>
            <p:ph type="title"/>
          </p:nvPr>
        </p:nvSpPr>
        <p:spPr>
          <a:xfrm>
            <a:off x="5521500" y="2426200"/>
            <a:ext cx="4959000" cy="644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 name="Google Shape;44;p6"/>
          <p:cNvSpPr txBox="1"/>
          <p:nvPr>
            <p:ph hasCustomPrompt="1" idx="2" type="title"/>
          </p:nvPr>
        </p:nvSpPr>
        <p:spPr>
          <a:xfrm>
            <a:off x="5521500" y="2210575"/>
            <a:ext cx="1654200" cy="354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ADCDC"/>
              </a:buClr>
              <a:buSzPts val="3600"/>
              <a:buNone/>
              <a:defRPr sz="3600">
                <a:solidFill>
                  <a:srgbClr val="CADCDC"/>
                </a:solidFill>
              </a:defRPr>
            </a:lvl1pPr>
            <a:lvl2pPr lvl="1" rtl="0">
              <a:spcBef>
                <a:spcPts val="0"/>
              </a:spcBef>
              <a:spcAft>
                <a:spcPts val="0"/>
              </a:spcAft>
              <a:buClr>
                <a:srgbClr val="CADCDC"/>
              </a:buClr>
              <a:buSzPts val="3000"/>
              <a:buNone/>
              <a:defRPr sz="3000">
                <a:solidFill>
                  <a:srgbClr val="CADCDC"/>
                </a:solidFill>
              </a:defRPr>
            </a:lvl2pPr>
            <a:lvl3pPr lvl="2" rtl="0">
              <a:spcBef>
                <a:spcPts val="0"/>
              </a:spcBef>
              <a:spcAft>
                <a:spcPts val="0"/>
              </a:spcAft>
              <a:buClr>
                <a:srgbClr val="CADCDC"/>
              </a:buClr>
              <a:buSzPts val="3000"/>
              <a:buNone/>
              <a:defRPr sz="3000">
                <a:solidFill>
                  <a:srgbClr val="CADCDC"/>
                </a:solidFill>
              </a:defRPr>
            </a:lvl3pPr>
            <a:lvl4pPr lvl="3" rtl="0">
              <a:spcBef>
                <a:spcPts val="0"/>
              </a:spcBef>
              <a:spcAft>
                <a:spcPts val="0"/>
              </a:spcAft>
              <a:buClr>
                <a:srgbClr val="CADCDC"/>
              </a:buClr>
              <a:buSzPts val="3000"/>
              <a:buNone/>
              <a:defRPr sz="3000">
                <a:solidFill>
                  <a:srgbClr val="CADCDC"/>
                </a:solidFill>
              </a:defRPr>
            </a:lvl4pPr>
            <a:lvl5pPr lvl="4" rtl="0">
              <a:spcBef>
                <a:spcPts val="0"/>
              </a:spcBef>
              <a:spcAft>
                <a:spcPts val="0"/>
              </a:spcAft>
              <a:buClr>
                <a:srgbClr val="CADCDC"/>
              </a:buClr>
              <a:buSzPts val="3000"/>
              <a:buNone/>
              <a:defRPr sz="3000">
                <a:solidFill>
                  <a:srgbClr val="CADCDC"/>
                </a:solidFill>
              </a:defRPr>
            </a:lvl5pPr>
            <a:lvl6pPr lvl="5" rtl="0">
              <a:spcBef>
                <a:spcPts val="0"/>
              </a:spcBef>
              <a:spcAft>
                <a:spcPts val="0"/>
              </a:spcAft>
              <a:buClr>
                <a:srgbClr val="CADCDC"/>
              </a:buClr>
              <a:buSzPts val="3000"/>
              <a:buNone/>
              <a:defRPr sz="3000">
                <a:solidFill>
                  <a:srgbClr val="CADCDC"/>
                </a:solidFill>
              </a:defRPr>
            </a:lvl6pPr>
            <a:lvl7pPr lvl="6" rtl="0">
              <a:spcBef>
                <a:spcPts val="0"/>
              </a:spcBef>
              <a:spcAft>
                <a:spcPts val="0"/>
              </a:spcAft>
              <a:buClr>
                <a:srgbClr val="CADCDC"/>
              </a:buClr>
              <a:buSzPts val="3000"/>
              <a:buNone/>
              <a:defRPr sz="3000">
                <a:solidFill>
                  <a:srgbClr val="CADCDC"/>
                </a:solidFill>
              </a:defRPr>
            </a:lvl7pPr>
            <a:lvl8pPr lvl="7" rtl="0">
              <a:spcBef>
                <a:spcPts val="0"/>
              </a:spcBef>
              <a:spcAft>
                <a:spcPts val="0"/>
              </a:spcAft>
              <a:buClr>
                <a:srgbClr val="CADCDC"/>
              </a:buClr>
              <a:buSzPts val="3000"/>
              <a:buNone/>
              <a:defRPr sz="3000">
                <a:solidFill>
                  <a:srgbClr val="CADCDC"/>
                </a:solidFill>
              </a:defRPr>
            </a:lvl8pPr>
            <a:lvl9pPr lvl="8" rtl="0">
              <a:spcBef>
                <a:spcPts val="0"/>
              </a:spcBef>
              <a:spcAft>
                <a:spcPts val="0"/>
              </a:spcAft>
              <a:buClr>
                <a:srgbClr val="CADCDC"/>
              </a:buClr>
              <a:buSzPts val="3000"/>
              <a:buNone/>
              <a:defRPr sz="3000">
                <a:solidFill>
                  <a:srgbClr val="CADCDC"/>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HEADER_2_1">
    <p:spTree>
      <p:nvGrpSpPr>
        <p:cNvPr id="45" name="Shape 45"/>
        <p:cNvGrpSpPr/>
        <p:nvPr/>
      </p:nvGrpSpPr>
      <p:grpSpPr>
        <a:xfrm>
          <a:off x="0" y="0"/>
          <a:ext cx="0" cy="0"/>
          <a:chOff x="0" y="0"/>
          <a:chExt cx="0" cy="0"/>
        </a:xfrm>
      </p:grpSpPr>
      <p:sp>
        <p:nvSpPr>
          <p:cNvPr id="46" name="Google Shape;46;p7"/>
          <p:cNvSpPr txBox="1"/>
          <p:nvPr>
            <p:ph idx="1" type="subTitle"/>
          </p:nvPr>
        </p:nvSpPr>
        <p:spPr>
          <a:xfrm>
            <a:off x="6390275" y="1413250"/>
            <a:ext cx="2061000" cy="46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p:txBody>
      </p:sp>
      <p:sp>
        <p:nvSpPr>
          <p:cNvPr id="47" name="Google Shape;47;p7"/>
          <p:cNvSpPr txBox="1"/>
          <p:nvPr>
            <p:ph idx="2" type="subTitle"/>
          </p:nvPr>
        </p:nvSpPr>
        <p:spPr>
          <a:xfrm>
            <a:off x="6390275" y="2336850"/>
            <a:ext cx="2061000" cy="46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p:txBody>
      </p:sp>
      <p:sp>
        <p:nvSpPr>
          <p:cNvPr id="48" name="Google Shape;48;p7"/>
          <p:cNvSpPr txBox="1"/>
          <p:nvPr>
            <p:ph idx="3" type="subTitle"/>
          </p:nvPr>
        </p:nvSpPr>
        <p:spPr>
          <a:xfrm>
            <a:off x="6390275" y="3260450"/>
            <a:ext cx="2061000" cy="46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900"/>
            </a:lvl1pPr>
            <a:lvl2pPr lvl="1" rtl="0">
              <a:spcBef>
                <a:spcPts val="1600"/>
              </a:spcBef>
              <a:spcAft>
                <a:spcPts val="0"/>
              </a:spcAft>
              <a:buNone/>
              <a:defRPr sz="900"/>
            </a:lvl2pPr>
            <a:lvl3pPr lvl="2" rtl="0">
              <a:spcBef>
                <a:spcPts val="1600"/>
              </a:spcBef>
              <a:spcAft>
                <a:spcPts val="0"/>
              </a:spcAft>
              <a:buNone/>
              <a:defRPr sz="900"/>
            </a:lvl3pPr>
            <a:lvl4pPr lvl="3" rtl="0">
              <a:spcBef>
                <a:spcPts val="1600"/>
              </a:spcBef>
              <a:spcAft>
                <a:spcPts val="0"/>
              </a:spcAft>
              <a:buNone/>
              <a:defRPr sz="900"/>
            </a:lvl4pPr>
            <a:lvl5pPr lvl="4" rtl="0">
              <a:spcBef>
                <a:spcPts val="1600"/>
              </a:spcBef>
              <a:spcAft>
                <a:spcPts val="0"/>
              </a:spcAft>
              <a:buNone/>
              <a:defRPr sz="900"/>
            </a:lvl5pPr>
            <a:lvl6pPr lvl="5" rtl="0">
              <a:spcBef>
                <a:spcPts val="1600"/>
              </a:spcBef>
              <a:spcAft>
                <a:spcPts val="0"/>
              </a:spcAft>
              <a:buNone/>
              <a:defRPr sz="900"/>
            </a:lvl6pPr>
            <a:lvl7pPr lvl="6" rtl="0">
              <a:spcBef>
                <a:spcPts val="1600"/>
              </a:spcBef>
              <a:spcAft>
                <a:spcPts val="0"/>
              </a:spcAft>
              <a:buNone/>
              <a:defRPr sz="900"/>
            </a:lvl7pPr>
            <a:lvl8pPr lvl="7" rtl="0">
              <a:spcBef>
                <a:spcPts val="1600"/>
              </a:spcBef>
              <a:spcAft>
                <a:spcPts val="0"/>
              </a:spcAft>
              <a:buNone/>
              <a:defRPr sz="900"/>
            </a:lvl8pPr>
            <a:lvl9pPr lvl="8" rtl="0">
              <a:spcBef>
                <a:spcPts val="1600"/>
              </a:spcBef>
              <a:spcAft>
                <a:spcPts val="1600"/>
              </a:spcAft>
              <a:buNone/>
              <a:defRPr sz="900"/>
            </a:lvl9pPr>
          </a:lstStyle>
          <a:p/>
        </p:txBody>
      </p:sp>
      <p:sp>
        <p:nvSpPr>
          <p:cNvPr id="49" name="Google Shape;49;p7"/>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HEADER_2_1_1">
    <p:spTree>
      <p:nvGrpSpPr>
        <p:cNvPr id="51" name="Shape 51"/>
        <p:cNvGrpSpPr/>
        <p:nvPr/>
      </p:nvGrpSpPr>
      <p:grpSpPr>
        <a:xfrm>
          <a:off x="0" y="0"/>
          <a:ext cx="0" cy="0"/>
          <a:chOff x="0" y="0"/>
          <a:chExt cx="0" cy="0"/>
        </a:xfrm>
      </p:grpSpPr>
      <p:sp>
        <p:nvSpPr>
          <p:cNvPr id="52" name="Google Shape;52;p8"/>
          <p:cNvSpPr txBox="1"/>
          <p:nvPr>
            <p:ph idx="1" type="subTitle"/>
          </p:nvPr>
        </p:nvSpPr>
        <p:spPr>
          <a:xfrm>
            <a:off x="1398588" y="3066150"/>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53" name="Google Shape;53;p8"/>
          <p:cNvSpPr txBox="1"/>
          <p:nvPr>
            <p:ph idx="2" type="subTitle"/>
          </p:nvPr>
        </p:nvSpPr>
        <p:spPr>
          <a:xfrm>
            <a:off x="3192463" y="3066150"/>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54" name="Google Shape;54;p8"/>
          <p:cNvSpPr txBox="1"/>
          <p:nvPr>
            <p:ph idx="3" type="subTitle"/>
          </p:nvPr>
        </p:nvSpPr>
        <p:spPr>
          <a:xfrm>
            <a:off x="4986338" y="3066150"/>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55" name="Google Shape;55;p8"/>
          <p:cNvSpPr txBox="1"/>
          <p:nvPr>
            <p:ph idx="4" type="subTitle"/>
          </p:nvPr>
        </p:nvSpPr>
        <p:spPr>
          <a:xfrm>
            <a:off x="6780213" y="3066150"/>
            <a:ext cx="15156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900"/>
            </a:lvl1pPr>
            <a:lvl2pPr lvl="1" rtl="0" algn="ctr">
              <a:spcBef>
                <a:spcPts val="1600"/>
              </a:spcBef>
              <a:spcAft>
                <a:spcPts val="0"/>
              </a:spcAft>
              <a:buNone/>
              <a:defRPr sz="900"/>
            </a:lvl2pPr>
            <a:lvl3pPr lvl="2" rtl="0" algn="ctr">
              <a:spcBef>
                <a:spcPts val="1600"/>
              </a:spcBef>
              <a:spcAft>
                <a:spcPts val="0"/>
              </a:spcAft>
              <a:buNone/>
              <a:defRPr sz="900"/>
            </a:lvl3pPr>
            <a:lvl4pPr lvl="3" rtl="0" algn="ctr">
              <a:spcBef>
                <a:spcPts val="1600"/>
              </a:spcBef>
              <a:spcAft>
                <a:spcPts val="0"/>
              </a:spcAft>
              <a:buNone/>
              <a:defRPr sz="900"/>
            </a:lvl4pPr>
            <a:lvl5pPr lvl="4" rtl="0" algn="ctr">
              <a:spcBef>
                <a:spcPts val="1600"/>
              </a:spcBef>
              <a:spcAft>
                <a:spcPts val="0"/>
              </a:spcAft>
              <a:buNone/>
              <a:defRPr sz="900"/>
            </a:lvl5pPr>
            <a:lvl6pPr lvl="5" rtl="0" algn="ctr">
              <a:spcBef>
                <a:spcPts val="1600"/>
              </a:spcBef>
              <a:spcAft>
                <a:spcPts val="0"/>
              </a:spcAft>
              <a:buNone/>
              <a:defRPr sz="900"/>
            </a:lvl6pPr>
            <a:lvl7pPr lvl="6" rtl="0" algn="ctr">
              <a:spcBef>
                <a:spcPts val="1600"/>
              </a:spcBef>
              <a:spcAft>
                <a:spcPts val="0"/>
              </a:spcAft>
              <a:buNone/>
              <a:defRPr sz="900"/>
            </a:lvl7pPr>
            <a:lvl8pPr lvl="7" rtl="0" algn="ctr">
              <a:spcBef>
                <a:spcPts val="1600"/>
              </a:spcBef>
              <a:spcAft>
                <a:spcPts val="0"/>
              </a:spcAft>
              <a:buNone/>
              <a:defRPr sz="900"/>
            </a:lvl8pPr>
            <a:lvl9pPr lvl="8" rtl="0" algn="ctr">
              <a:spcBef>
                <a:spcPts val="1600"/>
              </a:spcBef>
              <a:spcAft>
                <a:spcPts val="1600"/>
              </a:spcAft>
              <a:buNone/>
              <a:defRPr sz="900"/>
            </a:lvl9pPr>
          </a:lstStyle>
          <a:p/>
        </p:txBody>
      </p:sp>
      <p:sp>
        <p:nvSpPr>
          <p:cNvPr id="56" name="Google Shape;56;p8"/>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58" name="Google Shape;58;p8"/>
          <p:cNvSpPr txBox="1"/>
          <p:nvPr>
            <p:ph idx="5" type="title"/>
          </p:nvPr>
        </p:nvSpPr>
        <p:spPr>
          <a:xfrm>
            <a:off x="1398600" y="2848700"/>
            <a:ext cx="15156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59" name="Google Shape;59;p8"/>
          <p:cNvSpPr txBox="1"/>
          <p:nvPr>
            <p:ph idx="6" type="title"/>
          </p:nvPr>
        </p:nvSpPr>
        <p:spPr>
          <a:xfrm>
            <a:off x="3192475" y="2848700"/>
            <a:ext cx="15156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60" name="Google Shape;60;p8"/>
          <p:cNvSpPr txBox="1"/>
          <p:nvPr>
            <p:ph idx="7" type="title"/>
          </p:nvPr>
        </p:nvSpPr>
        <p:spPr>
          <a:xfrm>
            <a:off x="4986350" y="2848700"/>
            <a:ext cx="15156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61" name="Google Shape;61;p8"/>
          <p:cNvSpPr txBox="1"/>
          <p:nvPr>
            <p:ph idx="8" type="title"/>
          </p:nvPr>
        </p:nvSpPr>
        <p:spPr>
          <a:xfrm>
            <a:off x="6780225" y="2848700"/>
            <a:ext cx="1515600" cy="3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SECTION_HEADER_2_1_1_1_1">
    <p:spTree>
      <p:nvGrpSpPr>
        <p:cNvPr id="62" name="Shape 62"/>
        <p:cNvGrpSpPr/>
        <p:nvPr/>
      </p:nvGrpSpPr>
      <p:grpSpPr>
        <a:xfrm>
          <a:off x="0" y="0"/>
          <a:ext cx="0" cy="0"/>
          <a:chOff x="0" y="0"/>
          <a:chExt cx="0" cy="0"/>
        </a:xfrm>
      </p:grpSpPr>
      <p:sp>
        <p:nvSpPr>
          <p:cNvPr id="63" name="Google Shape;63;p9"/>
          <p:cNvSpPr/>
          <p:nvPr/>
        </p:nvSpPr>
        <p:spPr>
          <a:xfrm>
            <a:off x="333700" y="-47850"/>
            <a:ext cx="227400" cy="5239200"/>
          </a:xfrm>
          <a:prstGeom prst="rect">
            <a:avLst/>
          </a:pr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HEADER_2_1_1_1_1_1">
    <p:spTree>
      <p:nvGrpSpPr>
        <p:cNvPr id="65" name="Shape 65"/>
        <p:cNvGrpSpPr/>
        <p:nvPr/>
      </p:nvGrpSpPr>
      <p:grpSpPr>
        <a:xfrm>
          <a:off x="0" y="0"/>
          <a:ext cx="0" cy="0"/>
          <a:chOff x="0" y="0"/>
          <a:chExt cx="0" cy="0"/>
        </a:xfrm>
      </p:grpSpPr>
      <p:sp>
        <p:nvSpPr>
          <p:cNvPr id="66" name="Google Shape;66;p10"/>
          <p:cNvSpPr/>
          <p:nvPr/>
        </p:nvSpPr>
        <p:spPr>
          <a:xfrm rot="5400000">
            <a:off x="2963350" y="-1038700"/>
            <a:ext cx="3200400" cy="7210200"/>
          </a:xfrm>
          <a:prstGeom prst="rect">
            <a:avLst/>
          </a:pr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txBox="1"/>
          <p:nvPr>
            <p:ph type="title"/>
          </p:nvPr>
        </p:nvSpPr>
        <p:spPr>
          <a:xfrm>
            <a:off x="2420850" y="3024513"/>
            <a:ext cx="4302300" cy="20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
              <a:buFont typeface="Raleway"/>
              <a:buNone/>
              <a:defRPr sz="1000">
                <a:latin typeface="Raleway"/>
                <a:ea typeface="Raleway"/>
                <a:cs typeface="Raleway"/>
                <a:sym typeface="Raleway"/>
              </a:defRPr>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68" name="Google Shape;68;p10"/>
          <p:cNvSpPr txBox="1"/>
          <p:nvPr>
            <p:ph idx="1" type="subTitle"/>
          </p:nvPr>
        </p:nvSpPr>
        <p:spPr>
          <a:xfrm>
            <a:off x="2196000" y="1816163"/>
            <a:ext cx="47520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rgbClr val="CADCDC"/>
                </a:solidFill>
                <a:latin typeface="Raleway Thin"/>
                <a:ea typeface="Raleway Thin"/>
                <a:cs typeface="Raleway Thin"/>
                <a:sym typeface="Raleway Thin"/>
              </a:defRPr>
            </a:lvl1pPr>
            <a:lvl2pPr lvl="1" rtl="0" algn="ctr">
              <a:spcBef>
                <a:spcPts val="1600"/>
              </a:spcBef>
              <a:spcAft>
                <a:spcPts val="0"/>
              </a:spcAft>
              <a:buNone/>
              <a:defRPr sz="2400">
                <a:solidFill>
                  <a:srgbClr val="CADCDC"/>
                </a:solidFill>
                <a:latin typeface="Raleway Thin"/>
                <a:ea typeface="Raleway Thin"/>
                <a:cs typeface="Raleway Thin"/>
                <a:sym typeface="Raleway Thin"/>
              </a:defRPr>
            </a:lvl2pPr>
            <a:lvl3pPr lvl="2" rtl="0" algn="ctr">
              <a:spcBef>
                <a:spcPts val="1600"/>
              </a:spcBef>
              <a:spcAft>
                <a:spcPts val="0"/>
              </a:spcAft>
              <a:buNone/>
              <a:defRPr sz="2400">
                <a:solidFill>
                  <a:srgbClr val="CADCDC"/>
                </a:solidFill>
                <a:latin typeface="Raleway Thin"/>
                <a:ea typeface="Raleway Thin"/>
                <a:cs typeface="Raleway Thin"/>
                <a:sym typeface="Raleway Thin"/>
              </a:defRPr>
            </a:lvl3pPr>
            <a:lvl4pPr lvl="3" rtl="0" algn="ctr">
              <a:spcBef>
                <a:spcPts val="1600"/>
              </a:spcBef>
              <a:spcAft>
                <a:spcPts val="0"/>
              </a:spcAft>
              <a:buNone/>
              <a:defRPr sz="2400">
                <a:solidFill>
                  <a:srgbClr val="CADCDC"/>
                </a:solidFill>
                <a:latin typeface="Raleway Thin"/>
                <a:ea typeface="Raleway Thin"/>
                <a:cs typeface="Raleway Thin"/>
                <a:sym typeface="Raleway Thin"/>
              </a:defRPr>
            </a:lvl4pPr>
            <a:lvl5pPr lvl="4" rtl="0" algn="ctr">
              <a:spcBef>
                <a:spcPts val="1600"/>
              </a:spcBef>
              <a:spcAft>
                <a:spcPts val="0"/>
              </a:spcAft>
              <a:buNone/>
              <a:defRPr sz="2400">
                <a:solidFill>
                  <a:srgbClr val="CADCDC"/>
                </a:solidFill>
                <a:latin typeface="Raleway Thin"/>
                <a:ea typeface="Raleway Thin"/>
                <a:cs typeface="Raleway Thin"/>
                <a:sym typeface="Raleway Thin"/>
              </a:defRPr>
            </a:lvl5pPr>
            <a:lvl6pPr lvl="5" rtl="0" algn="ctr">
              <a:spcBef>
                <a:spcPts val="1600"/>
              </a:spcBef>
              <a:spcAft>
                <a:spcPts val="0"/>
              </a:spcAft>
              <a:buNone/>
              <a:defRPr sz="2400">
                <a:solidFill>
                  <a:srgbClr val="CADCDC"/>
                </a:solidFill>
                <a:latin typeface="Raleway Thin"/>
                <a:ea typeface="Raleway Thin"/>
                <a:cs typeface="Raleway Thin"/>
                <a:sym typeface="Raleway Thin"/>
              </a:defRPr>
            </a:lvl6pPr>
            <a:lvl7pPr lvl="6" rtl="0" algn="ctr">
              <a:spcBef>
                <a:spcPts val="1600"/>
              </a:spcBef>
              <a:spcAft>
                <a:spcPts val="0"/>
              </a:spcAft>
              <a:buNone/>
              <a:defRPr sz="2400">
                <a:solidFill>
                  <a:srgbClr val="CADCDC"/>
                </a:solidFill>
                <a:latin typeface="Raleway Thin"/>
                <a:ea typeface="Raleway Thin"/>
                <a:cs typeface="Raleway Thin"/>
                <a:sym typeface="Raleway Thin"/>
              </a:defRPr>
            </a:lvl7pPr>
            <a:lvl8pPr lvl="7" rtl="0" algn="ctr">
              <a:spcBef>
                <a:spcPts val="1600"/>
              </a:spcBef>
              <a:spcAft>
                <a:spcPts val="0"/>
              </a:spcAft>
              <a:buNone/>
              <a:defRPr sz="2400">
                <a:solidFill>
                  <a:srgbClr val="CADCDC"/>
                </a:solidFill>
                <a:latin typeface="Raleway Thin"/>
                <a:ea typeface="Raleway Thin"/>
                <a:cs typeface="Raleway Thin"/>
                <a:sym typeface="Raleway Thin"/>
              </a:defRPr>
            </a:lvl8pPr>
            <a:lvl9pPr lvl="8" rtl="0" algn="ctr">
              <a:spcBef>
                <a:spcPts val="1600"/>
              </a:spcBef>
              <a:spcAft>
                <a:spcPts val="1600"/>
              </a:spcAft>
              <a:buNone/>
              <a:defRPr sz="2400">
                <a:solidFill>
                  <a:srgbClr val="CADCDC"/>
                </a:solidFill>
                <a:latin typeface="Raleway Thin"/>
                <a:ea typeface="Raleway Thin"/>
                <a:cs typeface="Raleway Thin"/>
                <a:sym typeface="Raleway Thin"/>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DFDF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400"/>
              <a:buFont typeface="Raleway Thin"/>
              <a:buNone/>
              <a:defRPr sz="2400">
                <a:latin typeface="Raleway Thin"/>
                <a:ea typeface="Raleway Thin"/>
                <a:cs typeface="Raleway Thin"/>
                <a:sym typeface="Raleway Thin"/>
              </a:defRPr>
            </a:lvl1pPr>
            <a:lvl2pPr lvl="1">
              <a:spcBef>
                <a:spcPts val="0"/>
              </a:spcBef>
              <a:spcAft>
                <a:spcPts val="0"/>
              </a:spcAft>
              <a:buSzPts val="2800"/>
              <a:buFont typeface="Raleway Thin"/>
              <a:buNone/>
              <a:defRPr sz="2800">
                <a:latin typeface="Raleway Thin"/>
                <a:ea typeface="Raleway Thin"/>
                <a:cs typeface="Raleway Thin"/>
                <a:sym typeface="Raleway Thin"/>
              </a:defRPr>
            </a:lvl2pPr>
            <a:lvl3pPr lvl="2">
              <a:spcBef>
                <a:spcPts val="0"/>
              </a:spcBef>
              <a:spcAft>
                <a:spcPts val="0"/>
              </a:spcAft>
              <a:buSzPts val="2800"/>
              <a:buFont typeface="Raleway Thin"/>
              <a:buNone/>
              <a:defRPr sz="2800">
                <a:latin typeface="Raleway Thin"/>
                <a:ea typeface="Raleway Thin"/>
                <a:cs typeface="Raleway Thin"/>
                <a:sym typeface="Raleway Thin"/>
              </a:defRPr>
            </a:lvl3pPr>
            <a:lvl4pPr lvl="3">
              <a:spcBef>
                <a:spcPts val="0"/>
              </a:spcBef>
              <a:spcAft>
                <a:spcPts val="0"/>
              </a:spcAft>
              <a:buSzPts val="2800"/>
              <a:buFont typeface="Raleway Thin"/>
              <a:buNone/>
              <a:defRPr sz="2800">
                <a:latin typeface="Raleway Thin"/>
                <a:ea typeface="Raleway Thin"/>
                <a:cs typeface="Raleway Thin"/>
                <a:sym typeface="Raleway Thin"/>
              </a:defRPr>
            </a:lvl4pPr>
            <a:lvl5pPr lvl="4">
              <a:spcBef>
                <a:spcPts val="0"/>
              </a:spcBef>
              <a:spcAft>
                <a:spcPts val="0"/>
              </a:spcAft>
              <a:buSzPts val="2800"/>
              <a:buFont typeface="Raleway Thin"/>
              <a:buNone/>
              <a:defRPr sz="2800">
                <a:latin typeface="Raleway Thin"/>
                <a:ea typeface="Raleway Thin"/>
                <a:cs typeface="Raleway Thin"/>
                <a:sym typeface="Raleway Thin"/>
              </a:defRPr>
            </a:lvl5pPr>
            <a:lvl6pPr lvl="5">
              <a:spcBef>
                <a:spcPts val="0"/>
              </a:spcBef>
              <a:spcAft>
                <a:spcPts val="0"/>
              </a:spcAft>
              <a:buSzPts val="2800"/>
              <a:buFont typeface="Raleway Thin"/>
              <a:buNone/>
              <a:defRPr sz="2800">
                <a:latin typeface="Raleway Thin"/>
                <a:ea typeface="Raleway Thin"/>
                <a:cs typeface="Raleway Thin"/>
                <a:sym typeface="Raleway Thin"/>
              </a:defRPr>
            </a:lvl6pPr>
            <a:lvl7pPr lvl="6">
              <a:spcBef>
                <a:spcPts val="0"/>
              </a:spcBef>
              <a:spcAft>
                <a:spcPts val="0"/>
              </a:spcAft>
              <a:buSzPts val="2800"/>
              <a:buFont typeface="Raleway Thin"/>
              <a:buNone/>
              <a:defRPr sz="2800">
                <a:latin typeface="Raleway Thin"/>
                <a:ea typeface="Raleway Thin"/>
                <a:cs typeface="Raleway Thin"/>
                <a:sym typeface="Raleway Thin"/>
              </a:defRPr>
            </a:lvl7pPr>
            <a:lvl8pPr lvl="7">
              <a:spcBef>
                <a:spcPts val="0"/>
              </a:spcBef>
              <a:spcAft>
                <a:spcPts val="0"/>
              </a:spcAft>
              <a:buSzPts val="2800"/>
              <a:buFont typeface="Raleway Thin"/>
              <a:buNone/>
              <a:defRPr sz="2800">
                <a:latin typeface="Raleway Thin"/>
                <a:ea typeface="Raleway Thin"/>
                <a:cs typeface="Raleway Thin"/>
                <a:sym typeface="Raleway Thin"/>
              </a:defRPr>
            </a:lvl8pPr>
            <a:lvl9pPr lvl="8">
              <a:spcBef>
                <a:spcPts val="0"/>
              </a:spcBef>
              <a:spcAft>
                <a:spcPts val="0"/>
              </a:spcAft>
              <a:buSzPts val="2800"/>
              <a:buFont typeface="Raleway Thin"/>
              <a:buNone/>
              <a:defRPr sz="2800">
                <a:latin typeface="Raleway Thin"/>
                <a:ea typeface="Raleway Thin"/>
                <a:cs typeface="Raleway Thin"/>
                <a:sym typeface="Raleway Thi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Raleway"/>
              <a:buChar char="●"/>
              <a:defRPr sz="1200">
                <a:latin typeface="Raleway"/>
                <a:ea typeface="Raleway"/>
                <a:cs typeface="Raleway"/>
                <a:sym typeface="Raleway"/>
              </a:defRPr>
            </a:lvl1pPr>
            <a:lvl2pPr indent="-304800" lvl="1" marL="914400">
              <a:lnSpc>
                <a:spcPct val="115000"/>
              </a:lnSpc>
              <a:spcBef>
                <a:spcPts val="1600"/>
              </a:spcBef>
              <a:spcAft>
                <a:spcPts val="0"/>
              </a:spcAft>
              <a:buSzPts val="1200"/>
              <a:buFont typeface="Raleway"/>
              <a:buChar char="○"/>
              <a:defRPr sz="1200">
                <a:latin typeface="Raleway"/>
                <a:ea typeface="Raleway"/>
                <a:cs typeface="Raleway"/>
                <a:sym typeface="Raleway"/>
              </a:defRPr>
            </a:lvl2pPr>
            <a:lvl3pPr indent="-304800" lvl="2" marL="1371600">
              <a:lnSpc>
                <a:spcPct val="115000"/>
              </a:lnSpc>
              <a:spcBef>
                <a:spcPts val="1600"/>
              </a:spcBef>
              <a:spcAft>
                <a:spcPts val="0"/>
              </a:spcAft>
              <a:buSzPts val="1200"/>
              <a:buFont typeface="Raleway"/>
              <a:buChar char="■"/>
              <a:defRPr sz="1200">
                <a:latin typeface="Raleway"/>
                <a:ea typeface="Raleway"/>
                <a:cs typeface="Raleway"/>
                <a:sym typeface="Raleway"/>
              </a:defRPr>
            </a:lvl3pPr>
            <a:lvl4pPr indent="-304800" lvl="3" marL="1828800">
              <a:lnSpc>
                <a:spcPct val="115000"/>
              </a:lnSpc>
              <a:spcBef>
                <a:spcPts val="1600"/>
              </a:spcBef>
              <a:spcAft>
                <a:spcPts val="0"/>
              </a:spcAft>
              <a:buSzPts val="1200"/>
              <a:buFont typeface="Raleway"/>
              <a:buChar char="●"/>
              <a:defRPr sz="1200">
                <a:latin typeface="Raleway"/>
                <a:ea typeface="Raleway"/>
                <a:cs typeface="Raleway"/>
                <a:sym typeface="Raleway"/>
              </a:defRPr>
            </a:lvl4pPr>
            <a:lvl5pPr indent="-304800" lvl="4" marL="2286000">
              <a:lnSpc>
                <a:spcPct val="115000"/>
              </a:lnSpc>
              <a:spcBef>
                <a:spcPts val="1600"/>
              </a:spcBef>
              <a:spcAft>
                <a:spcPts val="0"/>
              </a:spcAft>
              <a:buSzPts val="1200"/>
              <a:buFont typeface="Raleway"/>
              <a:buChar char="○"/>
              <a:defRPr sz="1200">
                <a:latin typeface="Raleway"/>
                <a:ea typeface="Raleway"/>
                <a:cs typeface="Raleway"/>
                <a:sym typeface="Raleway"/>
              </a:defRPr>
            </a:lvl5pPr>
            <a:lvl6pPr indent="-304800" lvl="5" marL="2743200">
              <a:lnSpc>
                <a:spcPct val="115000"/>
              </a:lnSpc>
              <a:spcBef>
                <a:spcPts val="1600"/>
              </a:spcBef>
              <a:spcAft>
                <a:spcPts val="0"/>
              </a:spcAft>
              <a:buSzPts val="1200"/>
              <a:buFont typeface="Raleway"/>
              <a:buChar char="■"/>
              <a:defRPr sz="1200">
                <a:latin typeface="Raleway"/>
                <a:ea typeface="Raleway"/>
                <a:cs typeface="Raleway"/>
                <a:sym typeface="Raleway"/>
              </a:defRPr>
            </a:lvl6pPr>
            <a:lvl7pPr indent="-304800" lvl="6" marL="3200400">
              <a:lnSpc>
                <a:spcPct val="115000"/>
              </a:lnSpc>
              <a:spcBef>
                <a:spcPts val="1600"/>
              </a:spcBef>
              <a:spcAft>
                <a:spcPts val="0"/>
              </a:spcAft>
              <a:buSzPts val="1200"/>
              <a:buFont typeface="Raleway"/>
              <a:buChar char="●"/>
              <a:defRPr sz="1200">
                <a:latin typeface="Raleway"/>
                <a:ea typeface="Raleway"/>
                <a:cs typeface="Raleway"/>
                <a:sym typeface="Raleway"/>
              </a:defRPr>
            </a:lvl7pPr>
            <a:lvl8pPr indent="-304800" lvl="7" marL="3657600">
              <a:lnSpc>
                <a:spcPct val="115000"/>
              </a:lnSpc>
              <a:spcBef>
                <a:spcPts val="1600"/>
              </a:spcBef>
              <a:spcAft>
                <a:spcPts val="0"/>
              </a:spcAft>
              <a:buSzPts val="1200"/>
              <a:buFont typeface="Raleway"/>
              <a:buChar char="○"/>
              <a:defRPr sz="1200">
                <a:latin typeface="Raleway"/>
                <a:ea typeface="Raleway"/>
                <a:cs typeface="Raleway"/>
                <a:sym typeface="Raleway"/>
              </a:defRPr>
            </a:lvl8pPr>
            <a:lvl9pPr indent="-304800" lvl="8" marL="4114800">
              <a:lnSpc>
                <a:spcPct val="115000"/>
              </a:lnSpc>
              <a:spcBef>
                <a:spcPts val="1600"/>
              </a:spcBef>
              <a:spcAft>
                <a:spcPts val="1600"/>
              </a:spcAft>
              <a:buSzPts val="1200"/>
              <a:buFont typeface="Raleway"/>
              <a:buChar char="■"/>
              <a:defRPr sz="1200">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www.smithsonianmag.com/history/158-resources-understanding-systemic-racism-america-180975029/"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34.jpg"/><Relationship Id="rId5" Type="http://schemas.openxmlformats.org/officeDocument/2006/relationships/image" Target="../media/image6.jpg"/><Relationship Id="rId6" Type="http://schemas.openxmlformats.org/officeDocument/2006/relationships/image" Target="../media/image25.png"/><Relationship Id="rId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16.png"/><Relationship Id="rId7"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hyperlink" Target="https://implicit.harvard.edu/implicit/takeatest.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forms.gle/5wJCUdBbhHrye5j17" TargetMode="External"/><Relationship Id="rId4" Type="http://schemas.openxmlformats.org/officeDocument/2006/relationships/hyperlink" Target="https://forms.gle/5wJCUdBbhHrye5j1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hyperlink" Target="mailto:hunterjournalclub@gmail.com" TargetMode="Externa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library.hunter.cuny.edu/" TargetMode="External"/><Relationship Id="rId4" Type="http://schemas.openxmlformats.org/officeDocument/2006/relationships/image" Target="../media/image31.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0"/>
          <p:cNvSpPr txBox="1"/>
          <p:nvPr>
            <p:ph type="ctrTitle"/>
          </p:nvPr>
        </p:nvSpPr>
        <p:spPr>
          <a:xfrm>
            <a:off x="2412000" y="1971250"/>
            <a:ext cx="4320000" cy="6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Systemic Racism and U.S. Health Care</a:t>
            </a:r>
            <a:r>
              <a:rPr lang="en">
                <a:solidFill>
                  <a:srgbClr val="FFFFFF"/>
                </a:solidFill>
              </a:rPr>
              <a:t> </a:t>
            </a:r>
            <a:endParaRPr>
              <a:solidFill>
                <a:srgbClr val="FFFFFF"/>
              </a:solidFill>
            </a:endParaRPr>
          </a:p>
        </p:txBody>
      </p:sp>
      <p:sp>
        <p:nvSpPr>
          <p:cNvPr id="173" name="Google Shape;173;p20"/>
          <p:cNvSpPr txBox="1"/>
          <p:nvPr>
            <p:ph idx="1" type="subTitle"/>
          </p:nvPr>
        </p:nvSpPr>
        <p:spPr>
          <a:xfrm>
            <a:off x="2910750" y="2541633"/>
            <a:ext cx="33225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Pre-Health Research Journal Club</a:t>
            </a:r>
            <a:endParaRPr b="1" sz="1400"/>
          </a:p>
          <a:p>
            <a:pPr indent="0" lvl="0" marL="0" rtl="0" algn="ctr">
              <a:spcBef>
                <a:spcPts val="0"/>
              </a:spcBef>
              <a:spcAft>
                <a:spcPts val="0"/>
              </a:spcAft>
              <a:buNone/>
            </a:pPr>
            <a:r>
              <a:t/>
            </a:r>
            <a:endParaRPr b="1" sz="1400"/>
          </a:p>
        </p:txBody>
      </p:sp>
      <p:cxnSp>
        <p:nvCxnSpPr>
          <p:cNvPr id="174" name="Google Shape;174;p20"/>
          <p:cNvCxnSpPr/>
          <p:nvPr/>
        </p:nvCxnSpPr>
        <p:spPr>
          <a:xfrm>
            <a:off x="3411150" y="1395788"/>
            <a:ext cx="2321700" cy="0"/>
          </a:xfrm>
          <a:prstGeom prst="straightConnector1">
            <a:avLst/>
          </a:prstGeom>
          <a:noFill/>
          <a:ln cap="flat" cmpd="sng" w="38100">
            <a:solidFill>
              <a:srgbClr val="FFFFFF"/>
            </a:solidFill>
            <a:prstDash val="dot"/>
            <a:round/>
            <a:headEnd len="med" w="med" type="none"/>
            <a:tailEnd len="med" w="med" type="none"/>
          </a:ln>
        </p:spPr>
      </p:cxnSp>
      <p:cxnSp>
        <p:nvCxnSpPr>
          <p:cNvPr id="175" name="Google Shape;175;p20"/>
          <p:cNvCxnSpPr/>
          <p:nvPr/>
        </p:nvCxnSpPr>
        <p:spPr>
          <a:xfrm>
            <a:off x="3411150" y="3149200"/>
            <a:ext cx="2321700" cy="0"/>
          </a:xfrm>
          <a:prstGeom prst="straightConnector1">
            <a:avLst/>
          </a:prstGeom>
          <a:noFill/>
          <a:ln cap="flat" cmpd="sng" w="38100">
            <a:solidFill>
              <a:srgbClr val="FFFFFF"/>
            </a:solidFill>
            <a:prstDash val="dot"/>
            <a:round/>
            <a:headEnd len="med" w="med" type="none"/>
            <a:tailEnd len="med" w="med" type="none"/>
          </a:ln>
        </p:spPr>
      </p:cxnSp>
      <p:sp>
        <p:nvSpPr>
          <p:cNvPr id="176" name="Google Shape;176;p20"/>
          <p:cNvSpPr txBox="1"/>
          <p:nvPr/>
        </p:nvSpPr>
        <p:spPr>
          <a:xfrm>
            <a:off x="0" y="3423425"/>
            <a:ext cx="3632100" cy="1719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latin typeface="Raleway"/>
                <a:ea typeface="Raleway"/>
                <a:cs typeface="Raleway"/>
                <a:sym typeface="Raleway"/>
              </a:rPr>
              <a:t>Disclaimer:</a:t>
            </a:r>
            <a:endParaRPr b="1" i="1" sz="1200">
              <a:latin typeface="Raleway"/>
              <a:ea typeface="Raleway"/>
              <a:cs typeface="Raleway"/>
              <a:sym typeface="Raleway"/>
            </a:endParaRPr>
          </a:p>
          <a:p>
            <a:pPr indent="0" lvl="0" marL="0" rtl="0" algn="l">
              <a:spcBef>
                <a:spcPts val="0"/>
              </a:spcBef>
              <a:spcAft>
                <a:spcPts val="0"/>
              </a:spcAft>
              <a:buNone/>
            </a:pPr>
            <a:r>
              <a:rPr i="1" lang="en" sz="1200">
                <a:latin typeface="Raleway"/>
                <a:ea typeface="Raleway"/>
                <a:cs typeface="Raleway"/>
                <a:sym typeface="Raleway"/>
              </a:rPr>
              <a:t>The following presentation may outline sensitive topics. All information that will be </a:t>
            </a:r>
            <a:r>
              <a:rPr i="1" lang="en" sz="1200">
                <a:latin typeface="Raleway"/>
                <a:ea typeface="Raleway"/>
                <a:cs typeface="Raleway"/>
                <a:sym typeface="Raleway"/>
              </a:rPr>
              <a:t>discussed</a:t>
            </a:r>
            <a:r>
              <a:rPr i="1" lang="en" sz="1200">
                <a:latin typeface="Raleway"/>
                <a:ea typeface="Raleway"/>
                <a:cs typeface="Raleway"/>
                <a:sym typeface="Raleway"/>
              </a:rPr>
              <a:t> is directly from the research sources and we will refrain from including our personal views. Any of the following content provided from our sources is not to malign any race, ethnic group, political party, community, socioeconomic background, and any individual in general.</a:t>
            </a:r>
            <a:endParaRPr i="1">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ctrTitle"/>
          </p:nvPr>
        </p:nvSpPr>
        <p:spPr>
          <a:xfrm>
            <a:off x="722750" y="585225"/>
            <a:ext cx="8054700" cy="6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Systemic Racism and U.S Healthcare</a:t>
            </a:r>
            <a:endParaRPr sz="3400"/>
          </a:p>
        </p:txBody>
      </p:sp>
      <p:sp>
        <p:nvSpPr>
          <p:cNvPr id="253" name="Google Shape;253;p29"/>
          <p:cNvSpPr txBox="1"/>
          <p:nvPr>
            <p:ph idx="1" type="body"/>
          </p:nvPr>
        </p:nvSpPr>
        <p:spPr>
          <a:xfrm>
            <a:off x="1444000" y="1602450"/>
            <a:ext cx="6172200" cy="33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This article discusses the U.S public health problem that stems from systemic racism and its negative effects on the lives of Americans of color. </a:t>
            </a:r>
            <a:endParaRPr sz="1600"/>
          </a:p>
          <a:p>
            <a:pPr indent="0" lvl="0" marL="0" rtl="0" algn="l">
              <a:spcBef>
                <a:spcPts val="1600"/>
              </a:spcBef>
              <a:spcAft>
                <a:spcPts val="0"/>
              </a:spcAft>
              <a:buNone/>
            </a:pPr>
            <a:r>
              <a:rPr lang="en" sz="1600"/>
              <a:t>Definition</a:t>
            </a:r>
            <a:r>
              <a:rPr lang="en" sz="1600"/>
              <a:t> of Systemic Racism</a:t>
            </a:r>
            <a:endParaRPr sz="1600"/>
          </a:p>
          <a:p>
            <a:pPr indent="0" lvl="0" marL="0" rtl="0" algn="l">
              <a:spcBef>
                <a:spcPts val="1600"/>
              </a:spcBef>
              <a:spcAft>
                <a:spcPts val="0"/>
              </a:spcAft>
              <a:buNone/>
            </a:pPr>
            <a:r>
              <a:rPr lang="en" sz="1600"/>
              <a:t>BIPOC</a:t>
            </a:r>
            <a:endParaRPr sz="1600"/>
          </a:p>
          <a:p>
            <a:pPr indent="0" lvl="0" marL="0" rtl="0" algn="l">
              <a:spcBef>
                <a:spcPts val="1600"/>
              </a:spcBef>
              <a:spcAft>
                <a:spcPts val="0"/>
              </a:spcAft>
              <a:buNone/>
            </a:pPr>
            <a:r>
              <a:rPr lang="en" sz="1600" u="sng">
                <a:solidFill>
                  <a:schemeClr val="hlink"/>
                </a:solidFill>
                <a:hlinkClick r:id="rId3"/>
              </a:rPr>
              <a:t>Historical Context of Systemic Racism</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ctrTitle"/>
          </p:nvPr>
        </p:nvSpPr>
        <p:spPr>
          <a:xfrm>
            <a:off x="1150075" y="220575"/>
            <a:ext cx="7333500" cy="6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Aims of the Paper</a:t>
            </a:r>
            <a:endParaRPr/>
          </a:p>
        </p:txBody>
      </p:sp>
      <p:sp>
        <p:nvSpPr>
          <p:cNvPr id="259" name="Google Shape;259;p30"/>
          <p:cNvSpPr txBox="1"/>
          <p:nvPr>
            <p:ph idx="1" type="body"/>
          </p:nvPr>
        </p:nvSpPr>
        <p:spPr>
          <a:xfrm>
            <a:off x="1262100" y="1165400"/>
            <a:ext cx="4133100" cy="335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Focus on two to four main points of the paper</a:t>
            </a:r>
            <a:endParaRPr sz="1600"/>
          </a:p>
          <a:p>
            <a:pPr indent="-330200" lvl="0" marL="457200" rtl="0" algn="l">
              <a:spcBef>
                <a:spcPts val="0"/>
              </a:spcBef>
              <a:spcAft>
                <a:spcPts val="0"/>
              </a:spcAft>
              <a:buSzPts val="1600"/>
              <a:buChar char="●"/>
            </a:pPr>
            <a:r>
              <a:rPr b="1" lang="en" sz="1600"/>
              <a:t>Aim</a:t>
            </a:r>
            <a:r>
              <a:rPr lang="en" sz="1600"/>
              <a:t>  - what the authors of the article are trying to present to the audience</a:t>
            </a:r>
            <a:endParaRPr sz="1600"/>
          </a:p>
          <a:p>
            <a:pPr indent="-330200" lvl="1" marL="914400" rtl="0" algn="l">
              <a:spcBef>
                <a:spcPts val="0"/>
              </a:spcBef>
              <a:spcAft>
                <a:spcPts val="0"/>
              </a:spcAft>
              <a:buSzPts val="1600"/>
              <a:buChar char="○"/>
            </a:pPr>
            <a:r>
              <a:rPr lang="en" sz="1600"/>
              <a:t>General research findings</a:t>
            </a:r>
            <a:endParaRPr sz="1600"/>
          </a:p>
          <a:p>
            <a:pPr indent="-330200" lvl="1" marL="914400" rtl="0" algn="l">
              <a:spcBef>
                <a:spcPts val="0"/>
              </a:spcBef>
              <a:spcAft>
                <a:spcPts val="0"/>
              </a:spcAft>
              <a:buSzPts val="1600"/>
              <a:buChar char="○"/>
            </a:pPr>
            <a:r>
              <a:rPr lang="en" sz="1600"/>
              <a:t>Background information</a:t>
            </a:r>
            <a:endParaRPr sz="1600"/>
          </a:p>
          <a:p>
            <a:pPr indent="-330200" lvl="1" marL="914400" rtl="0" algn="l">
              <a:spcBef>
                <a:spcPts val="0"/>
              </a:spcBef>
              <a:spcAft>
                <a:spcPts val="0"/>
              </a:spcAft>
              <a:buSzPts val="1600"/>
              <a:buChar char="○"/>
            </a:pPr>
            <a:r>
              <a:rPr lang="en" sz="1600"/>
              <a:t>Experiments and research methods that have led to the discoveries</a:t>
            </a:r>
            <a:endParaRPr sz="1600"/>
          </a:p>
          <a:p>
            <a:pPr indent="-330200" lvl="0" marL="457200" rtl="0" algn="l">
              <a:spcBef>
                <a:spcPts val="0"/>
              </a:spcBef>
              <a:spcAft>
                <a:spcPts val="0"/>
              </a:spcAft>
              <a:buSzPts val="1600"/>
              <a:buChar char="●"/>
            </a:pPr>
            <a:r>
              <a:rPr lang="en" sz="1600"/>
              <a:t>Abstract, introduction, and headings are a good indicator of general ideas </a:t>
            </a:r>
            <a:endParaRPr sz="1600"/>
          </a:p>
          <a:p>
            <a:pPr indent="0" lvl="0" marL="457200" rtl="0" algn="l">
              <a:spcBef>
                <a:spcPts val="1600"/>
              </a:spcBef>
              <a:spcAft>
                <a:spcPts val="1600"/>
              </a:spcAft>
              <a:buNone/>
            </a:pPr>
            <a:r>
              <a:t/>
            </a:r>
            <a:endParaRPr sz="1600"/>
          </a:p>
        </p:txBody>
      </p:sp>
      <p:pic>
        <p:nvPicPr>
          <p:cNvPr id="260" name="Google Shape;260;p30"/>
          <p:cNvPicPr preferRelativeResize="0"/>
          <p:nvPr/>
        </p:nvPicPr>
        <p:blipFill>
          <a:blip r:embed="rId3">
            <a:alphaModFix/>
          </a:blip>
          <a:stretch>
            <a:fillRect/>
          </a:stretch>
        </p:blipFill>
        <p:spPr>
          <a:xfrm>
            <a:off x="5848025" y="2060250"/>
            <a:ext cx="2635551" cy="134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idx="4294967295" type="ctrTitle"/>
          </p:nvPr>
        </p:nvSpPr>
        <p:spPr>
          <a:xfrm>
            <a:off x="1150075" y="220575"/>
            <a:ext cx="73335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 Aims</a:t>
            </a:r>
            <a:endParaRPr/>
          </a:p>
        </p:txBody>
      </p:sp>
      <p:sp>
        <p:nvSpPr>
          <p:cNvPr id="266" name="Google Shape;266;p31"/>
          <p:cNvSpPr txBox="1"/>
          <p:nvPr>
            <p:ph idx="4294967295" type="body"/>
          </p:nvPr>
        </p:nvSpPr>
        <p:spPr>
          <a:xfrm>
            <a:off x="1150075" y="979775"/>
            <a:ext cx="7008300" cy="3351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solidFill>
                  <a:schemeClr val="dk1"/>
                </a:solidFill>
              </a:rPr>
              <a:t>Systemic Racism Theory</a:t>
            </a:r>
            <a:endParaRPr sz="1500">
              <a:solidFill>
                <a:schemeClr val="dk1"/>
              </a:solidFill>
            </a:endParaRPr>
          </a:p>
          <a:p>
            <a:pPr indent="-323850" lvl="0" marL="914400" rtl="0" algn="l">
              <a:spcBef>
                <a:spcPts val="0"/>
              </a:spcBef>
              <a:spcAft>
                <a:spcPts val="0"/>
              </a:spcAft>
              <a:buClr>
                <a:schemeClr val="dk1"/>
              </a:buClr>
              <a:buSzPts val="1500"/>
              <a:buAutoNum type="arabicPeriod"/>
            </a:pPr>
            <a:r>
              <a:rPr lang="en" sz="1500">
                <a:solidFill>
                  <a:schemeClr val="dk1"/>
                </a:solidFill>
              </a:rPr>
              <a:t>Dominant racial hierarchy</a:t>
            </a:r>
            <a:endParaRPr sz="1500">
              <a:solidFill>
                <a:schemeClr val="dk1"/>
              </a:solidFill>
            </a:endParaRPr>
          </a:p>
          <a:p>
            <a:pPr indent="-323850" lvl="0" marL="914400" rtl="0" algn="l">
              <a:spcBef>
                <a:spcPts val="0"/>
              </a:spcBef>
              <a:spcAft>
                <a:spcPts val="0"/>
              </a:spcAft>
              <a:buClr>
                <a:schemeClr val="dk1"/>
              </a:buClr>
              <a:buSzPts val="1500"/>
              <a:buAutoNum type="arabicPeriod"/>
            </a:pPr>
            <a:r>
              <a:rPr lang="en" sz="1500">
                <a:solidFill>
                  <a:schemeClr val="dk1"/>
                </a:solidFill>
              </a:rPr>
              <a:t>Comprehensive white racial framing</a:t>
            </a:r>
            <a:endParaRPr sz="1500">
              <a:solidFill>
                <a:schemeClr val="dk1"/>
              </a:solidFill>
            </a:endParaRPr>
          </a:p>
          <a:p>
            <a:pPr indent="-323850" lvl="0" marL="914400" rtl="0" algn="l">
              <a:spcBef>
                <a:spcPts val="0"/>
              </a:spcBef>
              <a:spcAft>
                <a:spcPts val="0"/>
              </a:spcAft>
              <a:buClr>
                <a:schemeClr val="dk1"/>
              </a:buClr>
              <a:buSzPts val="1500"/>
              <a:buAutoNum type="arabicPeriod"/>
            </a:pPr>
            <a:r>
              <a:rPr lang="en" sz="1500">
                <a:solidFill>
                  <a:schemeClr val="dk1"/>
                </a:solidFill>
              </a:rPr>
              <a:t>Individual and collective discrimination</a:t>
            </a:r>
            <a:endParaRPr sz="1500">
              <a:solidFill>
                <a:schemeClr val="dk1"/>
              </a:solidFill>
            </a:endParaRPr>
          </a:p>
          <a:p>
            <a:pPr indent="-323850" lvl="0" marL="914400" rtl="0" algn="l">
              <a:spcBef>
                <a:spcPts val="0"/>
              </a:spcBef>
              <a:spcAft>
                <a:spcPts val="0"/>
              </a:spcAft>
              <a:buClr>
                <a:schemeClr val="dk1"/>
              </a:buClr>
              <a:buSzPts val="1500"/>
              <a:buAutoNum type="arabicPeriod"/>
            </a:pPr>
            <a:r>
              <a:rPr lang="en" sz="1500">
                <a:solidFill>
                  <a:schemeClr val="dk1"/>
                </a:solidFill>
              </a:rPr>
              <a:t>Social reproduction of racial-material inequalities</a:t>
            </a:r>
            <a:endParaRPr sz="1500">
              <a:solidFill>
                <a:schemeClr val="dk1"/>
              </a:solidFill>
            </a:endParaRPr>
          </a:p>
          <a:p>
            <a:pPr indent="-323850" lvl="0" marL="914400" rtl="0" algn="l">
              <a:spcBef>
                <a:spcPts val="0"/>
              </a:spcBef>
              <a:spcAft>
                <a:spcPts val="0"/>
              </a:spcAft>
              <a:buClr>
                <a:schemeClr val="dk1"/>
              </a:buClr>
              <a:buSzPts val="1500"/>
              <a:buAutoNum type="arabicPeriod"/>
            </a:pPr>
            <a:r>
              <a:rPr lang="en" sz="1500">
                <a:solidFill>
                  <a:schemeClr val="dk1"/>
                </a:solidFill>
              </a:rPr>
              <a:t>Racist institutions integral to white domination of Americans of color</a:t>
            </a:r>
            <a:endParaRPr sz="1500">
              <a:solidFill>
                <a:schemeClr val="dk1"/>
              </a:solidFill>
            </a:endParaRPr>
          </a:p>
          <a:p>
            <a:pPr indent="-323850" lvl="0" marL="457200" rtl="0" algn="l">
              <a:spcBef>
                <a:spcPts val="0"/>
              </a:spcBef>
              <a:spcAft>
                <a:spcPts val="0"/>
              </a:spcAft>
              <a:buSzPts val="1500"/>
              <a:buChar char="●"/>
            </a:pPr>
            <a:r>
              <a:rPr lang="en" sz="1500"/>
              <a:t>Institutionalized white socioeconomic resources, discrimination, and racialized framing from centuries of slavery, segregation, and contemporary oppression severely limit health care access and health care outcomes for Americans of color  </a:t>
            </a:r>
            <a:endParaRPr sz="1500"/>
          </a:p>
          <a:p>
            <a:pPr indent="-323850" lvl="0" marL="457200" rtl="0" algn="l">
              <a:spcBef>
                <a:spcPts val="0"/>
              </a:spcBef>
              <a:spcAft>
                <a:spcPts val="0"/>
              </a:spcAft>
              <a:buSzPts val="1500"/>
              <a:buChar char="●"/>
            </a:pPr>
            <a:r>
              <a:rPr lang="en" sz="1500"/>
              <a:t>In order to work through the racial disparities in healthcare, there needs to be a model that truly </a:t>
            </a:r>
            <a:r>
              <a:rPr lang="en" sz="1500"/>
              <a:t>assesses</a:t>
            </a:r>
            <a:r>
              <a:rPr lang="en" sz="1500"/>
              <a:t> racist roots and current racism realities</a:t>
            </a:r>
            <a:endParaRPr sz="1500"/>
          </a:p>
          <a:p>
            <a:pPr indent="0" lvl="0" marL="457200" rtl="0" algn="l">
              <a:spcBef>
                <a:spcPts val="1600"/>
              </a:spcBef>
              <a:spcAft>
                <a:spcPts val="1600"/>
              </a:spcAft>
              <a:buNone/>
            </a:pPr>
            <a:r>
              <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type="title"/>
          </p:nvPr>
        </p:nvSpPr>
        <p:spPr>
          <a:xfrm>
            <a:off x="784325" y="521225"/>
            <a:ext cx="539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Methods</a:t>
            </a:r>
            <a:endParaRPr sz="2200"/>
          </a:p>
        </p:txBody>
      </p:sp>
      <p:sp>
        <p:nvSpPr>
          <p:cNvPr id="272" name="Google Shape;272;p32"/>
          <p:cNvSpPr txBox="1"/>
          <p:nvPr>
            <p:ph idx="4294967295" type="body"/>
          </p:nvPr>
        </p:nvSpPr>
        <p:spPr>
          <a:xfrm>
            <a:off x="784325" y="1093925"/>
            <a:ext cx="6172200" cy="3351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Biomedical Sciences</a:t>
            </a:r>
            <a:endParaRPr sz="1500"/>
          </a:p>
          <a:p>
            <a:pPr indent="-323850" lvl="1" marL="914400" rtl="0" algn="l">
              <a:spcBef>
                <a:spcPts val="0"/>
              </a:spcBef>
              <a:spcAft>
                <a:spcPts val="0"/>
              </a:spcAft>
              <a:buSzPts val="1500"/>
              <a:buChar char="○"/>
            </a:pPr>
            <a:r>
              <a:rPr lang="en" sz="1500"/>
              <a:t>In vitro tests</a:t>
            </a:r>
            <a:endParaRPr sz="1500"/>
          </a:p>
          <a:p>
            <a:pPr indent="-323850" lvl="1" marL="914400" rtl="0" algn="l">
              <a:spcBef>
                <a:spcPts val="0"/>
              </a:spcBef>
              <a:spcAft>
                <a:spcPts val="0"/>
              </a:spcAft>
              <a:buSzPts val="1500"/>
              <a:buChar char="○"/>
            </a:pPr>
            <a:r>
              <a:rPr lang="en" sz="1500"/>
              <a:t>Mathematical/Computer studies</a:t>
            </a:r>
            <a:endParaRPr sz="1500"/>
          </a:p>
          <a:p>
            <a:pPr indent="-323850" lvl="1" marL="914400" rtl="0" algn="l">
              <a:spcBef>
                <a:spcPts val="0"/>
              </a:spcBef>
              <a:spcAft>
                <a:spcPts val="0"/>
              </a:spcAft>
              <a:buSzPts val="1500"/>
              <a:buChar char="○"/>
            </a:pPr>
            <a:r>
              <a:rPr lang="en" sz="1500"/>
              <a:t>Human epidemiological studies</a:t>
            </a:r>
            <a:endParaRPr sz="1500"/>
          </a:p>
          <a:p>
            <a:pPr indent="-323850" lvl="1" marL="914400" rtl="0" algn="l">
              <a:spcBef>
                <a:spcPts val="0"/>
              </a:spcBef>
              <a:spcAft>
                <a:spcPts val="0"/>
              </a:spcAft>
              <a:buSzPts val="1500"/>
              <a:buChar char="○"/>
            </a:pPr>
            <a:r>
              <a:rPr lang="en" sz="1500"/>
              <a:t>Clinical trials</a:t>
            </a:r>
            <a:endParaRPr sz="1500"/>
          </a:p>
          <a:p>
            <a:pPr indent="-323850" lvl="0" marL="457200" rtl="0" algn="l">
              <a:spcBef>
                <a:spcPts val="0"/>
              </a:spcBef>
              <a:spcAft>
                <a:spcPts val="0"/>
              </a:spcAft>
              <a:buSzPts val="1500"/>
              <a:buChar char="●"/>
            </a:pPr>
            <a:r>
              <a:rPr lang="en" sz="1500"/>
              <a:t>Social Sciences</a:t>
            </a:r>
            <a:endParaRPr sz="1500"/>
          </a:p>
          <a:p>
            <a:pPr indent="-323850" lvl="1" marL="914400" rtl="0" algn="l">
              <a:spcBef>
                <a:spcPts val="0"/>
              </a:spcBef>
              <a:spcAft>
                <a:spcPts val="0"/>
              </a:spcAft>
              <a:buSzPts val="1500"/>
              <a:buChar char="○"/>
            </a:pPr>
            <a:r>
              <a:rPr lang="en" sz="1500"/>
              <a:t>Surveys</a:t>
            </a:r>
            <a:endParaRPr sz="1500"/>
          </a:p>
          <a:p>
            <a:pPr indent="-323850" lvl="1" marL="914400" rtl="0" algn="l">
              <a:spcBef>
                <a:spcPts val="0"/>
              </a:spcBef>
              <a:spcAft>
                <a:spcPts val="0"/>
              </a:spcAft>
              <a:buSzPts val="1500"/>
              <a:buChar char="○"/>
            </a:pPr>
            <a:r>
              <a:rPr lang="en" sz="1500"/>
              <a:t>Interviews</a:t>
            </a:r>
            <a:endParaRPr sz="1500"/>
          </a:p>
          <a:p>
            <a:pPr indent="-323850" lvl="1" marL="914400" rtl="0" algn="l">
              <a:spcBef>
                <a:spcPts val="0"/>
              </a:spcBef>
              <a:spcAft>
                <a:spcPts val="0"/>
              </a:spcAft>
              <a:buSzPts val="1500"/>
              <a:buChar char="○"/>
            </a:pPr>
            <a:r>
              <a:rPr lang="en" sz="1500"/>
              <a:t>Focus groups</a:t>
            </a:r>
            <a:endParaRPr sz="1500"/>
          </a:p>
          <a:p>
            <a:pPr indent="-323850" lvl="1" marL="914400" rtl="0" algn="l">
              <a:spcBef>
                <a:spcPts val="0"/>
              </a:spcBef>
              <a:spcAft>
                <a:spcPts val="0"/>
              </a:spcAft>
              <a:buSzPts val="1500"/>
              <a:buChar char="○"/>
            </a:pPr>
            <a:r>
              <a:rPr lang="en" sz="1500"/>
              <a:t>Experiments</a:t>
            </a:r>
            <a:endParaRPr sz="1500"/>
          </a:p>
        </p:txBody>
      </p:sp>
      <p:pic>
        <p:nvPicPr>
          <p:cNvPr id="273" name="Google Shape;273;p32"/>
          <p:cNvPicPr preferRelativeResize="0"/>
          <p:nvPr/>
        </p:nvPicPr>
        <p:blipFill>
          <a:blip r:embed="rId3">
            <a:alphaModFix/>
          </a:blip>
          <a:stretch>
            <a:fillRect/>
          </a:stretch>
        </p:blipFill>
        <p:spPr>
          <a:xfrm>
            <a:off x="5451273" y="3244425"/>
            <a:ext cx="2255526" cy="1528200"/>
          </a:xfrm>
          <a:prstGeom prst="rect">
            <a:avLst/>
          </a:prstGeom>
          <a:noFill/>
          <a:ln>
            <a:noFill/>
          </a:ln>
        </p:spPr>
      </p:pic>
      <p:pic>
        <p:nvPicPr>
          <p:cNvPr id="274" name="Google Shape;274;p32"/>
          <p:cNvPicPr preferRelativeResize="0"/>
          <p:nvPr/>
        </p:nvPicPr>
        <p:blipFill>
          <a:blip r:embed="rId4">
            <a:alphaModFix/>
          </a:blip>
          <a:stretch>
            <a:fillRect/>
          </a:stretch>
        </p:blipFill>
        <p:spPr>
          <a:xfrm>
            <a:off x="5254000" y="1254325"/>
            <a:ext cx="2650075" cy="1766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idx="4294967295" type="ctrTitle"/>
          </p:nvPr>
        </p:nvSpPr>
        <p:spPr>
          <a:xfrm>
            <a:off x="1150075" y="220575"/>
            <a:ext cx="73335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Results</a:t>
            </a:r>
            <a:endParaRPr sz="2700"/>
          </a:p>
        </p:txBody>
      </p:sp>
      <p:sp>
        <p:nvSpPr>
          <p:cNvPr id="280" name="Google Shape;280;p33"/>
          <p:cNvSpPr txBox="1"/>
          <p:nvPr>
            <p:ph idx="4294967295" type="body"/>
          </p:nvPr>
        </p:nvSpPr>
        <p:spPr>
          <a:xfrm>
            <a:off x="4938900" y="968725"/>
            <a:ext cx="4205100" cy="3351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Focus on specific findings that the author wants to portray in the article</a:t>
            </a:r>
            <a:endParaRPr sz="1500"/>
          </a:p>
          <a:p>
            <a:pPr indent="-323850" lvl="0" marL="457200" rtl="0" algn="l">
              <a:spcBef>
                <a:spcPts val="0"/>
              </a:spcBef>
              <a:spcAft>
                <a:spcPts val="0"/>
              </a:spcAft>
              <a:buSzPts val="1500"/>
              <a:buChar char="●"/>
            </a:pPr>
            <a:r>
              <a:rPr lang="en" sz="1500"/>
              <a:t>In comparison to the aims that are more general, this is the portion of the presentation that you will spend explaining the main part of the article. </a:t>
            </a:r>
            <a:endParaRPr sz="1500"/>
          </a:p>
          <a:p>
            <a:pPr indent="-323850" lvl="1" marL="914400" rtl="0" algn="l">
              <a:spcBef>
                <a:spcPts val="0"/>
              </a:spcBef>
              <a:spcAft>
                <a:spcPts val="0"/>
              </a:spcAft>
              <a:buSzPts val="1500"/>
              <a:buChar char="○"/>
            </a:pPr>
            <a:r>
              <a:rPr lang="en" sz="1500"/>
              <a:t>Focus on the content under the headings for your main source of results</a:t>
            </a:r>
            <a:endParaRPr sz="1500"/>
          </a:p>
          <a:p>
            <a:pPr indent="-323850" lvl="2" marL="1371600" rtl="0" algn="l">
              <a:spcBef>
                <a:spcPts val="0"/>
              </a:spcBef>
              <a:spcAft>
                <a:spcPts val="0"/>
              </a:spcAft>
              <a:buSzPts val="1500"/>
              <a:buChar char="■"/>
            </a:pPr>
            <a:r>
              <a:rPr lang="en" sz="1500"/>
              <a:t>Graphs/Data analysis</a:t>
            </a:r>
            <a:endParaRPr sz="1500"/>
          </a:p>
          <a:p>
            <a:pPr indent="-323850" lvl="2" marL="1371600" rtl="0" algn="l">
              <a:spcBef>
                <a:spcPts val="0"/>
              </a:spcBef>
              <a:spcAft>
                <a:spcPts val="0"/>
              </a:spcAft>
              <a:buSzPts val="1500"/>
              <a:buChar char="■"/>
            </a:pPr>
            <a:r>
              <a:rPr lang="en" sz="1500"/>
              <a:t>Statistical significance</a:t>
            </a:r>
            <a:endParaRPr sz="1500"/>
          </a:p>
        </p:txBody>
      </p:sp>
      <p:pic>
        <p:nvPicPr>
          <p:cNvPr id="281" name="Google Shape;281;p33"/>
          <p:cNvPicPr preferRelativeResize="0"/>
          <p:nvPr/>
        </p:nvPicPr>
        <p:blipFill>
          <a:blip r:embed="rId3">
            <a:alphaModFix/>
          </a:blip>
          <a:stretch>
            <a:fillRect/>
          </a:stretch>
        </p:blipFill>
        <p:spPr>
          <a:xfrm>
            <a:off x="990375" y="1213500"/>
            <a:ext cx="3906177" cy="2639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idx="4294967295" type="ctrTitle"/>
          </p:nvPr>
        </p:nvSpPr>
        <p:spPr>
          <a:xfrm>
            <a:off x="1150075" y="220575"/>
            <a:ext cx="73335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Powerful White Actors and Racial Framing</a:t>
            </a:r>
            <a:endParaRPr/>
          </a:p>
        </p:txBody>
      </p:sp>
      <p:sp>
        <p:nvSpPr>
          <p:cNvPr id="287" name="Google Shape;287;p34"/>
          <p:cNvSpPr txBox="1"/>
          <p:nvPr>
            <p:ph idx="4294967295" type="body"/>
          </p:nvPr>
        </p:nvSpPr>
        <p:spPr>
          <a:xfrm>
            <a:off x="1150075" y="867675"/>
            <a:ext cx="7564500" cy="395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Roles, framing, and institutionalized actions of influential </a:t>
            </a:r>
            <a:r>
              <a:rPr lang="en" sz="1600"/>
              <a:t>decision makers</a:t>
            </a:r>
            <a:endParaRPr sz="1600"/>
          </a:p>
          <a:p>
            <a:pPr indent="-330200" lvl="1" marL="1371600" rtl="0" algn="l">
              <a:spcBef>
                <a:spcPts val="0"/>
              </a:spcBef>
              <a:spcAft>
                <a:spcPts val="0"/>
              </a:spcAft>
              <a:buClr>
                <a:schemeClr val="dk1"/>
              </a:buClr>
              <a:buSzPts val="1600"/>
              <a:buChar char="○"/>
            </a:pPr>
            <a:r>
              <a:rPr lang="en" sz="1600">
                <a:solidFill>
                  <a:schemeClr val="dk1"/>
                </a:solidFill>
              </a:rPr>
              <a:t>Responsibility of powerful individuals for health-related problems </a:t>
            </a:r>
            <a:endParaRPr sz="1600">
              <a:solidFill>
                <a:schemeClr val="dk1"/>
              </a:solidFill>
            </a:endParaRPr>
          </a:p>
          <a:p>
            <a:pPr indent="-330200" lvl="2" marL="1828800" rtl="0" algn="l">
              <a:spcBef>
                <a:spcPts val="0"/>
              </a:spcBef>
              <a:spcAft>
                <a:spcPts val="0"/>
              </a:spcAft>
              <a:buClr>
                <a:schemeClr val="dk1"/>
              </a:buClr>
              <a:buSzPts val="1600"/>
              <a:buChar char="■"/>
            </a:pPr>
            <a:r>
              <a:rPr lang="en" sz="1600">
                <a:solidFill>
                  <a:schemeClr val="dk1"/>
                </a:solidFill>
              </a:rPr>
              <a:t>Public health researchers and policymakers</a:t>
            </a:r>
            <a:endParaRPr sz="1600">
              <a:solidFill>
                <a:schemeClr val="dk1"/>
              </a:solidFill>
            </a:endParaRPr>
          </a:p>
          <a:p>
            <a:pPr indent="-330200" lvl="2" marL="1828800" rtl="0" algn="l">
              <a:spcBef>
                <a:spcPts val="0"/>
              </a:spcBef>
              <a:spcAft>
                <a:spcPts val="0"/>
              </a:spcAft>
              <a:buClr>
                <a:schemeClr val="dk1"/>
              </a:buClr>
              <a:buSzPts val="1600"/>
              <a:buChar char="■"/>
            </a:pPr>
            <a:r>
              <a:rPr lang="en" sz="1600">
                <a:solidFill>
                  <a:schemeClr val="dk1"/>
                </a:solidFill>
              </a:rPr>
              <a:t>Medical educators and officials</a:t>
            </a:r>
            <a:endParaRPr sz="1600">
              <a:solidFill>
                <a:schemeClr val="dk1"/>
              </a:solidFill>
            </a:endParaRPr>
          </a:p>
          <a:p>
            <a:pPr indent="-330200" lvl="2" marL="1828800" rtl="0" algn="l">
              <a:spcBef>
                <a:spcPts val="0"/>
              </a:spcBef>
              <a:spcAft>
                <a:spcPts val="0"/>
              </a:spcAft>
              <a:buClr>
                <a:schemeClr val="dk1"/>
              </a:buClr>
              <a:buSzPts val="1600"/>
              <a:buChar char="■"/>
            </a:pPr>
            <a:r>
              <a:rPr lang="en" sz="1600">
                <a:solidFill>
                  <a:schemeClr val="dk1"/>
                </a:solidFill>
              </a:rPr>
              <a:t>Hospital administrators</a:t>
            </a:r>
            <a:endParaRPr sz="1600">
              <a:solidFill>
                <a:schemeClr val="dk1"/>
              </a:solidFill>
            </a:endParaRPr>
          </a:p>
          <a:p>
            <a:pPr indent="-330200" lvl="2" marL="1828800" rtl="0" algn="l">
              <a:spcBef>
                <a:spcPts val="0"/>
              </a:spcBef>
              <a:spcAft>
                <a:spcPts val="0"/>
              </a:spcAft>
              <a:buClr>
                <a:schemeClr val="dk1"/>
              </a:buClr>
              <a:buSzPts val="1600"/>
              <a:buChar char="■"/>
            </a:pPr>
            <a:r>
              <a:rPr lang="en" sz="1600">
                <a:solidFill>
                  <a:schemeClr val="dk1"/>
                </a:solidFill>
              </a:rPr>
              <a:t>Insurance and pharmaceutical executives</a:t>
            </a:r>
            <a:endParaRPr sz="1600">
              <a:solidFill>
                <a:schemeClr val="dk1"/>
              </a:solidFill>
            </a:endParaRPr>
          </a:p>
          <a:p>
            <a:pPr indent="-330200" lvl="1" marL="1371600" rtl="0" algn="l">
              <a:spcBef>
                <a:spcPts val="0"/>
              </a:spcBef>
              <a:spcAft>
                <a:spcPts val="0"/>
              </a:spcAft>
              <a:buClr>
                <a:schemeClr val="dk1"/>
              </a:buClr>
              <a:buSzPts val="1600"/>
              <a:buChar char="○"/>
            </a:pPr>
            <a:r>
              <a:rPr lang="en" sz="1600">
                <a:solidFill>
                  <a:schemeClr val="dk1"/>
                </a:solidFill>
              </a:rPr>
              <a:t>¾ of those practicing medicine are white</a:t>
            </a:r>
            <a:endParaRPr sz="1600"/>
          </a:p>
          <a:p>
            <a:pPr indent="-330200" lvl="0" marL="457200" rtl="0" algn="l">
              <a:spcBef>
                <a:spcPts val="0"/>
              </a:spcBef>
              <a:spcAft>
                <a:spcPts val="0"/>
              </a:spcAft>
              <a:buSzPts val="1600"/>
              <a:buChar char="●"/>
            </a:pPr>
            <a:r>
              <a:rPr lang="en" sz="1600">
                <a:solidFill>
                  <a:schemeClr val="dk1"/>
                </a:solidFill>
              </a:rPr>
              <a:t>Rather than “bias”, “prejudice” and “cultural competence”, systemic racism and white racial framing are better terms to indicate society’s racist realities</a:t>
            </a:r>
            <a:endParaRPr sz="1600"/>
          </a:p>
          <a:p>
            <a:pPr indent="-330200" lvl="0" marL="457200" rtl="0" algn="l">
              <a:spcBef>
                <a:spcPts val="0"/>
              </a:spcBef>
              <a:spcAft>
                <a:spcPts val="0"/>
              </a:spcAft>
              <a:buSzPts val="1600"/>
              <a:buChar char="●"/>
            </a:pPr>
            <a:r>
              <a:rPr lang="en" sz="1600"/>
              <a:t>Notions like </a:t>
            </a:r>
            <a:r>
              <a:rPr lang="en" sz="1600"/>
              <a:t>stereotypes</a:t>
            </a:r>
            <a:r>
              <a:rPr lang="en" sz="1600"/>
              <a:t> of biologically and culturally distinct racial groups inherently promotes discriminatory practices that account for institutionalized inequalities</a:t>
            </a:r>
            <a:endParaRPr sz="1600"/>
          </a:p>
          <a:p>
            <a:pPr indent="0" lvl="0" marL="457200" rtl="0" algn="l">
              <a:spcBef>
                <a:spcPts val="1600"/>
              </a:spcBef>
              <a:spcAft>
                <a:spcPts val="1600"/>
              </a:spcAft>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idx="4294967295" type="ctrTitle"/>
          </p:nvPr>
        </p:nvSpPr>
        <p:spPr>
          <a:xfrm>
            <a:off x="703150" y="220575"/>
            <a:ext cx="83970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Structural Approach: An Important Research Shift</a:t>
            </a:r>
            <a:endParaRPr/>
          </a:p>
        </p:txBody>
      </p:sp>
      <p:sp>
        <p:nvSpPr>
          <p:cNvPr id="293" name="Google Shape;293;p35"/>
          <p:cNvSpPr txBox="1"/>
          <p:nvPr>
            <p:ph idx="4294967295" type="body"/>
          </p:nvPr>
        </p:nvSpPr>
        <p:spPr>
          <a:xfrm>
            <a:off x="743900" y="1048500"/>
            <a:ext cx="5658600" cy="335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Individual acts are such a tiny snapshot of the larger institutional racism picture</a:t>
            </a:r>
            <a:endParaRPr sz="1600"/>
          </a:p>
          <a:p>
            <a:pPr indent="-330200" lvl="1" marL="1371600" rtl="0" algn="l">
              <a:spcBef>
                <a:spcPts val="0"/>
              </a:spcBef>
              <a:spcAft>
                <a:spcPts val="0"/>
              </a:spcAft>
              <a:buSzPts val="1600"/>
              <a:buChar char="○"/>
            </a:pPr>
            <a:r>
              <a:rPr lang="en" sz="1600">
                <a:solidFill>
                  <a:schemeClr val="dk1"/>
                </a:solidFill>
              </a:rPr>
              <a:t>Health care providers care for individuals</a:t>
            </a:r>
            <a:endParaRPr sz="1600">
              <a:solidFill>
                <a:schemeClr val="dk1"/>
              </a:solidFill>
            </a:endParaRPr>
          </a:p>
          <a:p>
            <a:pPr indent="-330200" lvl="1" marL="1371600" rtl="0" algn="l">
              <a:spcBef>
                <a:spcPts val="0"/>
              </a:spcBef>
              <a:spcAft>
                <a:spcPts val="0"/>
              </a:spcAft>
              <a:buClr>
                <a:schemeClr val="dk1"/>
              </a:buClr>
              <a:buSzPts val="1600"/>
              <a:buChar char="○"/>
            </a:pPr>
            <a:r>
              <a:rPr lang="en" sz="1600">
                <a:solidFill>
                  <a:schemeClr val="dk1"/>
                </a:solidFill>
              </a:rPr>
              <a:t>Part of a shared white racial frame</a:t>
            </a:r>
            <a:endParaRPr sz="1600">
              <a:solidFill>
                <a:schemeClr val="dk1"/>
              </a:solidFill>
            </a:endParaRPr>
          </a:p>
          <a:p>
            <a:pPr indent="-330200" lvl="0" marL="457200" rtl="0" algn="l">
              <a:spcBef>
                <a:spcPts val="0"/>
              </a:spcBef>
              <a:spcAft>
                <a:spcPts val="0"/>
              </a:spcAft>
              <a:buSzPts val="1600"/>
              <a:buChar char="●"/>
            </a:pPr>
            <a:r>
              <a:rPr lang="en" sz="1600"/>
              <a:t>A high socioeconomic status allows for access to superior resources for better health, while low status denies availability to these resources</a:t>
            </a:r>
            <a:endParaRPr sz="1600"/>
          </a:p>
          <a:p>
            <a:pPr indent="-330200" lvl="1" marL="1371600" rtl="0" algn="l">
              <a:spcBef>
                <a:spcPts val="0"/>
              </a:spcBef>
              <a:spcAft>
                <a:spcPts val="0"/>
              </a:spcAft>
              <a:buSzPts val="1600"/>
              <a:buChar char="○"/>
            </a:pPr>
            <a:r>
              <a:rPr lang="en" sz="1600">
                <a:solidFill>
                  <a:schemeClr val="dk1"/>
                </a:solidFill>
              </a:rPr>
              <a:t>Racially advantaged identities of the privileged whites who control allocations of resources</a:t>
            </a:r>
            <a:endParaRPr sz="1600"/>
          </a:p>
          <a:p>
            <a:pPr indent="-330200" lvl="0" marL="457200" rtl="0" algn="l">
              <a:spcBef>
                <a:spcPts val="0"/>
              </a:spcBef>
              <a:spcAft>
                <a:spcPts val="0"/>
              </a:spcAft>
              <a:buSzPts val="1600"/>
              <a:buChar char="●"/>
            </a:pPr>
            <a:r>
              <a:rPr lang="en" sz="1600"/>
              <a:t>“Race is central to every aspect of the new science and technology that is emerging from genomic research”</a:t>
            </a:r>
            <a:endParaRPr sz="1600"/>
          </a:p>
          <a:p>
            <a:pPr indent="0" lvl="0" marL="0" rtl="0" algn="l">
              <a:spcBef>
                <a:spcPts val="1600"/>
              </a:spcBef>
              <a:spcAft>
                <a:spcPts val="0"/>
              </a:spcAft>
              <a:buNone/>
            </a:pPr>
            <a:r>
              <a:t/>
            </a:r>
            <a:endParaRPr sz="1600"/>
          </a:p>
          <a:p>
            <a:pPr indent="0" lvl="0" marL="914400" rtl="0" algn="l">
              <a:spcBef>
                <a:spcPts val="1600"/>
              </a:spcBef>
              <a:spcAft>
                <a:spcPts val="0"/>
              </a:spcAft>
              <a:buNone/>
            </a:pPr>
            <a:r>
              <a:t/>
            </a:r>
            <a:endParaRPr sz="1600"/>
          </a:p>
          <a:p>
            <a:pPr indent="0" lvl="0" marL="13716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sz="1600"/>
          </a:p>
        </p:txBody>
      </p:sp>
      <p:pic>
        <p:nvPicPr>
          <p:cNvPr id="294" name="Google Shape;294;p35"/>
          <p:cNvPicPr preferRelativeResize="0"/>
          <p:nvPr/>
        </p:nvPicPr>
        <p:blipFill>
          <a:blip r:embed="rId3">
            <a:alphaModFix/>
          </a:blip>
          <a:stretch>
            <a:fillRect/>
          </a:stretch>
        </p:blipFill>
        <p:spPr>
          <a:xfrm>
            <a:off x="6402500" y="1735475"/>
            <a:ext cx="2829475" cy="204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idx="4294967295" type="ctrTitle"/>
          </p:nvPr>
        </p:nvSpPr>
        <p:spPr>
          <a:xfrm>
            <a:off x="881225" y="175600"/>
            <a:ext cx="81828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Historical Background: Persisting Systemic Racism</a:t>
            </a:r>
            <a:endParaRPr/>
          </a:p>
        </p:txBody>
      </p:sp>
      <p:sp>
        <p:nvSpPr>
          <p:cNvPr id="300" name="Google Shape;300;p36"/>
          <p:cNvSpPr txBox="1"/>
          <p:nvPr>
            <p:ph idx="4294967295" type="body"/>
          </p:nvPr>
        </p:nvSpPr>
        <p:spPr>
          <a:xfrm>
            <a:off x="1159075" y="1129425"/>
            <a:ext cx="6646200" cy="381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19th century - scientific medical systems driven by profit pressed white </a:t>
            </a:r>
            <a:r>
              <a:rPr lang="en" sz="1600"/>
              <a:t>physicians to discover treatments and technology</a:t>
            </a:r>
            <a:endParaRPr sz="1600"/>
          </a:p>
          <a:p>
            <a:pPr indent="-330200" lvl="1" marL="1371600" rtl="0" algn="l">
              <a:spcBef>
                <a:spcPts val="0"/>
              </a:spcBef>
              <a:spcAft>
                <a:spcPts val="0"/>
              </a:spcAft>
              <a:buClr>
                <a:schemeClr val="dk1"/>
              </a:buClr>
              <a:buSzPts val="1600"/>
              <a:buChar char="○"/>
            </a:pPr>
            <a:r>
              <a:rPr lang="en" sz="1600">
                <a:solidFill>
                  <a:schemeClr val="dk1"/>
                </a:solidFill>
              </a:rPr>
              <a:t>In the South, experiments were carried out on black women that no white physician would try on whites</a:t>
            </a:r>
            <a:endParaRPr sz="1600">
              <a:solidFill>
                <a:schemeClr val="dk1"/>
              </a:solidFill>
            </a:endParaRPr>
          </a:p>
          <a:p>
            <a:pPr indent="-330200" lvl="1" marL="1371600" rtl="0" algn="l">
              <a:spcBef>
                <a:spcPts val="0"/>
              </a:spcBef>
              <a:spcAft>
                <a:spcPts val="0"/>
              </a:spcAft>
              <a:buClr>
                <a:schemeClr val="dk1"/>
              </a:buClr>
              <a:buSzPts val="1600"/>
              <a:buChar char="○"/>
            </a:pPr>
            <a:r>
              <a:rPr lang="en" sz="1600">
                <a:solidFill>
                  <a:schemeClr val="dk1"/>
                </a:solidFill>
              </a:rPr>
              <a:t>Death of many enslaved women and continued use of African Americans as tests for medical progress</a:t>
            </a:r>
            <a:endParaRPr sz="1600"/>
          </a:p>
          <a:p>
            <a:pPr indent="-330200" lvl="0" marL="457200" rtl="0" algn="l">
              <a:spcBef>
                <a:spcPts val="0"/>
              </a:spcBef>
              <a:spcAft>
                <a:spcPts val="0"/>
              </a:spcAft>
              <a:buSzPts val="1600"/>
              <a:buChar char="●"/>
            </a:pPr>
            <a:r>
              <a:rPr lang="en" sz="1600"/>
              <a:t>Past abusive experimentation and malpractice sets tone for discriminatory treatment in present time</a:t>
            </a:r>
            <a:endParaRPr sz="1600"/>
          </a:p>
          <a:p>
            <a:pPr indent="-330200" lvl="1" marL="1371600" rtl="0" algn="l">
              <a:spcBef>
                <a:spcPts val="0"/>
              </a:spcBef>
              <a:spcAft>
                <a:spcPts val="0"/>
              </a:spcAft>
              <a:buSzPts val="1600"/>
              <a:buChar char="○"/>
            </a:pPr>
            <a:r>
              <a:rPr lang="en" sz="1600">
                <a:solidFill>
                  <a:schemeClr val="dk1"/>
                </a:solidFill>
              </a:rPr>
              <a:t>First half of 20th century - involuntary sterilization and hysterectomies of black women</a:t>
            </a:r>
            <a:endParaRPr sz="1600"/>
          </a:p>
          <a:p>
            <a:pPr indent="-330200" lvl="1" marL="1371600" rtl="0" algn="l">
              <a:spcBef>
                <a:spcPts val="0"/>
              </a:spcBef>
              <a:spcAft>
                <a:spcPts val="0"/>
              </a:spcAft>
              <a:buSzPts val="1600"/>
              <a:buChar char="○"/>
            </a:pPr>
            <a:r>
              <a:rPr lang="en" sz="1600"/>
              <a:t>Early 20th century - Eugenics</a:t>
            </a:r>
            <a:endParaRPr sz="1600"/>
          </a:p>
          <a:p>
            <a:pPr indent="-330200" lvl="1" marL="1371600" rtl="0" algn="l">
              <a:spcBef>
                <a:spcPts val="0"/>
              </a:spcBef>
              <a:spcAft>
                <a:spcPts val="0"/>
              </a:spcAft>
              <a:buSzPts val="1600"/>
              <a:buChar char="○"/>
            </a:pPr>
            <a:r>
              <a:rPr lang="en" sz="1600"/>
              <a:t>1932 - “Study of Syphilis in the Untreated Male”</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rPr lang="en" sz="1600"/>
              <a:t> </a:t>
            </a:r>
            <a:endParaRPr sz="1600"/>
          </a:p>
          <a:p>
            <a:pPr indent="0" lvl="0" marL="0" rtl="0" algn="l">
              <a:spcBef>
                <a:spcPts val="1600"/>
              </a:spcBef>
              <a:spcAft>
                <a:spcPts val="0"/>
              </a:spcAft>
              <a:buNone/>
            </a:pPr>
            <a:r>
              <a:t/>
            </a:r>
            <a:endParaRPr sz="1600"/>
          </a:p>
          <a:p>
            <a:pPr indent="0" lvl="0" marL="914400" rtl="0" algn="l">
              <a:spcBef>
                <a:spcPts val="1600"/>
              </a:spcBef>
              <a:spcAft>
                <a:spcPts val="0"/>
              </a:spcAft>
              <a:buNone/>
            </a:pPr>
            <a:r>
              <a:t/>
            </a:r>
            <a:endParaRPr sz="1600"/>
          </a:p>
          <a:p>
            <a:pPr indent="0" lvl="0" marL="457200" rtl="0" algn="l">
              <a:spcBef>
                <a:spcPts val="1600"/>
              </a:spcBef>
              <a:spcAft>
                <a:spcPts val="1600"/>
              </a:spcAft>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Further Analysis of Text</a:t>
            </a:r>
            <a:endParaRPr/>
          </a:p>
        </p:txBody>
      </p:sp>
      <p:sp>
        <p:nvSpPr>
          <p:cNvPr id="306" name="Google Shape;306;p37"/>
          <p:cNvSpPr txBox="1"/>
          <p:nvPr/>
        </p:nvSpPr>
        <p:spPr>
          <a:xfrm>
            <a:off x="707475" y="1136000"/>
            <a:ext cx="8182200" cy="3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highlight>
                  <a:srgbClr val="EAD1DC"/>
                </a:highlight>
                <a:latin typeface="Raleway"/>
                <a:ea typeface="Raleway"/>
                <a:cs typeface="Raleway"/>
                <a:sym typeface="Raleway"/>
              </a:rPr>
              <a:t>Main </a:t>
            </a:r>
            <a:r>
              <a:rPr b="1" lang="en" sz="1600">
                <a:solidFill>
                  <a:schemeClr val="dk1"/>
                </a:solidFill>
                <a:highlight>
                  <a:srgbClr val="EAD1DC"/>
                </a:highlight>
                <a:latin typeface="Raleway"/>
                <a:ea typeface="Raleway"/>
                <a:cs typeface="Raleway"/>
                <a:sym typeface="Raleway"/>
              </a:rPr>
              <a:t>Takeaway</a:t>
            </a:r>
            <a:r>
              <a:rPr b="1" lang="en" sz="1600">
                <a:solidFill>
                  <a:schemeClr val="dk1"/>
                </a:solidFill>
                <a:highlight>
                  <a:srgbClr val="EAD1DC"/>
                </a:highlight>
                <a:latin typeface="Raleway"/>
                <a:ea typeface="Raleway"/>
                <a:cs typeface="Raleway"/>
                <a:sym typeface="Raleway"/>
              </a:rPr>
              <a:t>: </a:t>
            </a:r>
            <a:endParaRPr b="1" sz="1600">
              <a:solidFill>
                <a:schemeClr val="dk1"/>
              </a:solidFill>
              <a:highlight>
                <a:srgbClr val="EAD1DC"/>
              </a:highlight>
              <a:latin typeface="Raleway"/>
              <a:ea typeface="Raleway"/>
              <a:cs typeface="Raleway"/>
              <a:sym typeface="Raleway"/>
            </a:endParaRPr>
          </a:p>
          <a:p>
            <a:pPr indent="-330200" lvl="0" marL="4572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Health inequalities do not result from something inherent in Americans of color, but are health </a:t>
            </a:r>
            <a:r>
              <a:rPr lang="en" sz="1600">
                <a:solidFill>
                  <a:schemeClr val="dk1"/>
                </a:solidFill>
                <a:latin typeface="Raleway"/>
                <a:ea typeface="Raleway"/>
                <a:cs typeface="Raleway"/>
                <a:sym typeface="Raleway"/>
              </a:rPr>
              <a:t>consequences</a:t>
            </a:r>
            <a:r>
              <a:rPr lang="en" sz="1600">
                <a:solidFill>
                  <a:schemeClr val="dk1"/>
                </a:solidFill>
                <a:latin typeface="Raleway"/>
                <a:ea typeface="Raleway"/>
                <a:cs typeface="Raleway"/>
                <a:sym typeface="Raleway"/>
              </a:rPr>
              <a:t> of </a:t>
            </a:r>
            <a:r>
              <a:rPr lang="en" sz="1600">
                <a:solidFill>
                  <a:schemeClr val="dk1"/>
                </a:solidFill>
                <a:latin typeface="Raleway"/>
                <a:ea typeface="Raleway"/>
                <a:cs typeface="Raleway"/>
                <a:sym typeface="Raleway"/>
              </a:rPr>
              <a:t>systemic</a:t>
            </a:r>
            <a:r>
              <a:rPr lang="en" sz="1600">
                <a:solidFill>
                  <a:schemeClr val="dk1"/>
                </a:solidFill>
                <a:latin typeface="Raleway"/>
                <a:ea typeface="Raleway"/>
                <a:cs typeface="Raleway"/>
                <a:sym typeface="Raleway"/>
              </a:rPr>
              <a:t> </a:t>
            </a:r>
            <a:r>
              <a:rPr lang="en" sz="1600">
                <a:solidFill>
                  <a:schemeClr val="dk1"/>
                </a:solidFill>
                <a:latin typeface="Raleway"/>
                <a:ea typeface="Raleway"/>
                <a:cs typeface="Raleway"/>
                <a:sym typeface="Raleway"/>
              </a:rPr>
              <a:t>racisms</a:t>
            </a:r>
            <a:r>
              <a:rPr lang="en" sz="1600">
                <a:solidFill>
                  <a:schemeClr val="dk1"/>
                </a:solidFill>
                <a:latin typeface="Raleway"/>
                <a:ea typeface="Raleway"/>
                <a:cs typeface="Raleway"/>
                <a:sym typeface="Raleway"/>
              </a:rPr>
              <a:t> pathway of negative impact.</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b="1" lang="en" sz="1600">
                <a:solidFill>
                  <a:schemeClr val="dk1"/>
                </a:solidFill>
                <a:highlight>
                  <a:srgbClr val="EAD1DC"/>
                </a:highlight>
                <a:latin typeface="Raleway"/>
                <a:ea typeface="Raleway"/>
                <a:cs typeface="Raleway"/>
                <a:sym typeface="Raleway"/>
              </a:rPr>
              <a:t>Research Study:</a:t>
            </a:r>
            <a:endParaRPr b="1" sz="1600">
              <a:solidFill>
                <a:schemeClr val="dk1"/>
              </a:solidFill>
              <a:highlight>
                <a:srgbClr val="EAD1DC"/>
              </a:highlight>
              <a:latin typeface="Raleway"/>
              <a:ea typeface="Raleway"/>
              <a:cs typeface="Raleway"/>
              <a:sym typeface="Raleway"/>
            </a:endParaRPr>
          </a:p>
          <a:p>
            <a:pPr indent="-330200" lvl="0" marL="4572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In a study, actors portrayed black and white patients with coronary </a:t>
            </a:r>
            <a:r>
              <a:rPr lang="en" sz="1600">
                <a:solidFill>
                  <a:schemeClr val="dk1"/>
                </a:solidFill>
                <a:latin typeface="Raleway"/>
                <a:ea typeface="Raleway"/>
                <a:cs typeface="Raleway"/>
                <a:sym typeface="Raleway"/>
              </a:rPr>
              <a:t>disease</a:t>
            </a:r>
            <a:r>
              <a:rPr lang="en" sz="1600">
                <a:solidFill>
                  <a:schemeClr val="dk1"/>
                </a:solidFill>
                <a:latin typeface="Raleway"/>
                <a:ea typeface="Raleway"/>
                <a:cs typeface="Raleway"/>
                <a:sym typeface="Raleway"/>
              </a:rPr>
              <a:t> symptoms; 720 physicians were asked to look at these recorded interviews and other patient data, assess the </a:t>
            </a:r>
            <a:r>
              <a:rPr lang="en" sz="1600">
                <a:solidFill>
                  <a:schemeClr val="dk1"/>
                </a:solidFill>
                <a:latin typeface="Raleway"/>
                <a:ea typeface="Raleway"/>
                <a:cs typeface="Raleway"/>
                <a:sym typeface="Raleway"/>
              </a:rPr>
              <a:t>probability</a:t>
            </a:r>
            <a:r>
              <a:rPr lang="en" sz="1600">
                <a:solidFill>
                  <a:schemeClr val="dk1"/>
                </a:solidFill>
                <a:latin typeface="Raleway"/>
                <a:ea typeface="Raleway"/>
                <a:cs typeface="Raleway"/>
                <a:sym typeface="Raleway"/>
              </a:rPr>
              <a:t> of disease and suggest treatment. </a:t>
            </a:r>
            <a:endParaRPr sz="1600">
              <a:solidFill>
                <a:schemeClr val="dk1"/>
              </a:solidFill>
              <a:latin typeface="Raleway"/>
              <a:ea typeface="Raleway"/>
              <a:cs typeface="Raleway"/>
              <a:sym typeface="Raleway"/>
            </a:endParaRPr>
          </a:p>
          <a:p>
            <a:pPr indent="-330200" lvl="1" marL="9144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Black patients were less likely to be </a:t>
            </a:r>
            <a:r>
              <a:rPr lang="en" sz="1600">
                <a:solidFill>
                  <a:schemeClr val="dk1"/>
                </a:solidFill>
                <a:latin typeface="Raleway"/>
                <a:ea typeface="Raleway"/>
                <a:cs typeface="Raleway"/>
                <a:sym typeface="Raleway"/>
              </a:rPr>
              <a:t>recommended</a:t>
            </a:r>
            <a:r>
              <a:rPr lang="en" sz="1600">
                <a:solidFill>
                  <a:schemeClr val="dk1"/>
                </a:solidFill>
                <a:latin typeface="Raleway"/>
                <a:ea typeface="Raleway"/>
                <a:cs typeface="Raleway"/>
                <a:sym typeface="Raleway"/>
              </a:rPr>
              <a:t> for </a:t>
            </a:r>
            <a:r>
              <a:rPr lang="en" sz="1600">
                <a:solidFill>
                  <a:schemeClr val="dk1"/>
                </a:solidFill>
                <a:latin typeface="Raleway"/>
                <a:ea typeface="Raleway"/>
                <a:cs typeface="Raleway"/>
                <a:sym typeface="Raleway"/>
              </a:rPr>
              <a:t>standard</a:t>
            </a:r>
            <a:r>
              <a:rPr lang="en" sz="1600">
                <a:solidFill>
                  <a:schemeClr val="dk1"/>
                </a:solidFill>
                <a:latin typeface="Raleway"/>
                <a:ea typeface="Raleway"/>
                <a:cs typeface="Raleway"/>
                <a:sym typeface="Raleway"/>
              </a:rPr>
              <a:t> </a:t>
            </a:r>
            <a:r>
              <a:rPr lang="en" sz="1600">
                <a:solidFill>
                  <a:schemeClr val="dk1"/>
                </a:solidFill>
                <a:latin typeface="Raleway"/>
                <a:ea typeface="Raleway"/>
                <a:cs typeface="Raleway"/>
                <a:sym typeface="Raleway"/>
              </a:rPr>
              <a:t>catheterization</a:t>
            </a:r>
            <a:r>
              <a:rPr lang="en" sz="1600">
                <a:solidFill>
                  <a:schemeClr val="dk1"/>
                </a:solidFill>
                <a:latin typeface="Raleway"/>
                <a:ea typeface="Raleway"/>
                <a:cs typeface="Raleway"/>
                <a:sym typeface="Raleway"/>
              </a:rPr>
              <a:t>, compared to whites with similar occupations and medical histories. </a:t>
            </a:r>
            <a:endParaRPr sz="1600">
              <a:solidFill>
                <a:schemeClr val="dk1"/>
              </a:solidFill>
              <a:latin typeface="Raleway"/>
              <a:ea typeface="Raleway"/>
              <a:cs typeface="Raleway"/>
              <a:sym typeface="Raleway"/>
            </a:endParaRPr>
          </a:p>
          <a:p>
            <a:pPr indent="-330200" lvl="2" marL="13716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Overall: Black patients are less likely to </a:t>
            </a:r>
            <a:r>
              <a:rPr lang="en" sz="1600">
                <a:solidFill>
                  <a:schemeClr val="dk1"/>
                </a:solidFill>
                <a:latin typeface="Raleway"/>
                <a:ea typeface="Raleway"/>
                <a:cs typeface="Raleway"/>
                <a:sym typeface="Raleway"/>
              </a:rPr>
              <a:t>receive</a:t>
            </a:r>
            <a:r>
              <a:rPr lang="en" sz="1600">
                <a:solidFill>
                  <a:schemeClr val="dk1"/>
                </a:solidFill>
                <a:latin typeface="Raleway"/>
                <a:ea typeface="Raleway"/>
                <a:cs typeface="Raleway"/>
                <a:sym typeface="Raleway"/>
              </a:rPr>
              <a:t> the best surgical treatment that white patients would otherwise, have access to.</a:t>
            </a:r>
            <a:endParaRPr sz="1600">
              <a:solidFill>
                <a:schemeClr val="dk1"/>
              </a:solidFill>
              <a:latin typeface="Raleway"/>
              <a:ea typeface="Raleway"/>
              <a:cs typeface="Raleway"/>
              <a:sym typeface="Raleway"/>
            </a:endParaRPr>
          </a:p>
          <a:p>
            <a:pPr indent="0" lvl="0" marL="0" rtl="0" algn="l">
              <a:spcBef>
                <a:spcPts val="0"/>
              </a:spcBef>
              <a:spcAft>
                <a:spcPts val="0"/>
              </a:spcAft>
              <a:buNone/>
            </a:pPr>
            <a:r>
              <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b="1" i="1" lang="en" sz="1600">
                <a:solidFill>
                  <a:schemeClr val="dk1"/>
                </a:solidFill>
                <a:latin typeface="Raleway"/>
                <a:ea typeface="Raleway"/>
                <a:cs typeface="Raleway"/>
                <a:sym typeface="Raleway"/>
              </a:rPr>
              <a:t>Reason proposed by researchers:</a:t>
            </a:r>
            <a:r>
              <a:rPr lang="en" sz="1600">
                <a:solidFill>
                  <a:schemeClr val="dk1"/>
                </a:solidFill>
                <a:latin typeface="Raleway"/>
                <a:ea typeface="Raleway"/>
                <a:cs typeface="Raleway"/>
                <a:sym typeface="Raleway"/>
              </a:rPr>
              <a:t> “</a:t>
            </a:r>
            <a:r>
              <a:rPr lang="en" sz="1600">
                <a:solidFill>
                  <a:schemeClr val="dk1"/>
                </a:solidFill>
                <a:latin typeface="Raleway"/>
                <a:ea typeface="Raleway"/>
                <a:cs typeface="Raleway"/>
                <a:sym typeface="Raleway"/>
              </a:rPr>
              <a:t>Subconscious</a:t>
            </a:r>
            <a:r>
              <a:rPr lang="en" sz="1600">
                <a:solidFill>
                  <a:schemeClr val="dk1"/>
                </a:solidFill>
                <a:latin typeface="Raleway"/>
                <a:ea typeface="Raleway"/>
                <a:cs typeface="Raleway"/>
                <a:sym typeface="Raleway"/>
              </a:rPr>
              <a:t> Bias” and “Financial Disincentives”</a:t>
            </a:r>
            <a:endParaRPr sz="1600">
              <a:solidFill>
                <a:schemeClr val="dk1"/>
              </a:solidFill>
              <a:latin typeface="Raleway"/>
              <a:ea typeface="Raleway"/>
              <a:cs typeface="Raleway"/>
              <a:sym typeface="Raleway"/>
            </a:endParaRPr>
          </a:p>
        </p:txBody>
      </p:sp>
      <p:sp>
        <p:nvSpPr>
          <p:cNvPr id="307" name="Google Shape;307;p37"/>
          <p:cNvSpPr txBox="1"/>
          <p:nvPr/>
        </p:nvSpPr>
        <p:spPr>
          <a:xfrm>
            <a:off x="826725" y="184500"/>
            <a:ext cx="79437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aleway Thin"/>
                <a:ea typeface="Raleway Thin"/>
                <a:cs typeface="Raleway Thin"/>
                <a:sym typeface="Raleway Thin"/>
              </a:rPr>
              <a:t>Differential Racial Treatments Today: Healthcare Providers</a:t>
            </a:r>
            <a:endParaRPr sz="2400">
              <a:latin typeface="Raleway Thin"/>
              <a:ea typeface="Raleway Thin"/>
              <a:cs typeface="Raleway Thin"/>
              <a:sym typeface="Raleway Th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Further Analysis of Text</a:t>
            </a:r>
            <a:endParaRPr/>
          </a:p>
        </p:txBody>
      </p:sp>
      <p:sp>
        <p:nvSpPr>
          <p:cNvPr id="313" name="Google Shape;313;p38"/>
          <p:cNvSpPr txBox="1"/>
          <p:nvPr/>
        </p:nvSpPr>
        <p:spPr>
          <a:xfrm>
            <a:off x="707475" y="1035275"/>
            <a:ext cx="8182200" cy="42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highlight>
                  <a:srgbClr val="EAD1DC"/>
                </a:highlight>
                <a:latin typeface="Raleway"/>
                <a:ea typeface="Raleway"/>
                <a:cs typeface="Raleway"/>
                <a:sym typeface="Raleway"/>
              </a:rPr>
              <a:t>Research Study:</a:t>
            </a:r>
            <a:endParaRPr b="1" sz="1600">
              <a:solidFill>
                <a:schemeClr val="dk1"/>
              </a:solidFill>
              <a:highlight>
                <a:srgbClr val="EAD1DC"/>
              </a:highlight>
              <a:latin typeface="Raleway"/>
              <a:ea typeface="Raleway"/>
              <a:cs typeface="Raleway"/>
              <a:sym typeface="Raleway"/>
            </a:endParaRPr>
          </a:p>
          <a:p>
            <a:pPr indent="-330200" lvl="0" marL="4572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Another study found physicians with 50% + black and hispanic patients differ greatly in treatments of patients compared to physicians with 50%+ white patients. </a:t>
            </a:r>
            <a:endParaRPr sz="1600">
              <a:solidFill>
                <a:schemeClr val="dk1"/>
              </a:solidFill>
              <a:latin typeface="Raleway"/>
              <a:ea typeface="Raleway"/>
              <a:cs typeface="Raleway"/>
              <a:sym typeface="Raleway"/>
            </a:endParaRPr>
          </a:p>
          <a:p>
            <a:pPr indent="-330200" lvl="1" marL="9144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Physicians with more patients of color often failed to </a:t>
            </a:r>
            <a:r>
              <a:rPr lang="en" sz="1600">
                <a:solidFill>
                  <a:schemeClr val="dk1"/>
                </a:solidFill>
                <a:latin typeface="Raleway"/>
                <a:ea typeface="Raleway"/>
                <a:cs typeface="Raleway"/>
                <a:sym typeface="Raleway"/>
              </a:rPr>
              <a:t>recommend</a:t>
            </a:r>
            <a:r>
              <a:rPr lang="en" sz="1600">
                <a:solidFill>
                  <a:schemeClr val="dk1"/>
                </a:solidFill>
                <a:latin typeface="Raleway"/>
                <a:ea typeface="Raleway"/>
                <a:cs typeface="Raleway"/>
                <a:sym typeface="Raleway"/>
              </a:rPr>
              <a:t> best </a:t>
            </a:r>
            <a:r>
              <a:rPr lang="en" sz="1600">
                <a:solidFill>
                  <a:schemeClr val="dk1"/>
                </a:solidFill>
                <a:latin typeface="Raleway"/>
                <a:ea typeface="Raleway"/>
                <a:cs typeface="Raleway"/>
                <a:sym typeface="Raleway"/>
              </a:rPr>
              <a:t>treatments</a:t>
            </a:r>
            <a:r>
              <a:rPr lang="en" sz="1600">
                <a:solidFill>
                  <a:schemeClr val="dk1"/>
                </a:solidFill>
                <a:latin typeface="Raleway"/>
                <a:ea typeface="Raleway"/>
                <a:cs typeface="Raleway"/>
                <a:sym typeface="Raleway"/>
              </a:rPr>
              <a:t> and seemed to be highly influences by a racial framing of health behaviours of patients of color. </a:t>
            </a:r>
            <a:endParaRPr sz="1600">
              <a:solidFill>
                <a:schemeClr val="dk1"/>
              </a:solidFill>
              <a:latin typeface="Raleway"/>
              <a:ea typeface="Raleway"/>
              <a:cs typeface="Raleway"/>
              <a:sym typeface="Raleway"/>
            </a:endParaRPr>
          </a:p>
          <a:p>
            <a:pPr indent="-330200" lvl="1" marL="9144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Clinics that had more patients of color were less likely to </a:t>
            </a:r>
            <a:r>
              <a:rPr lang="en" sz="1600">
                <a:solidFill>
                  <a:schemeClr val="dk1"/>
                </a:solidFill>
                <a:latin typeface="Raleway"/>
                <a:ea typeface="Raleway"/>
                <a:cs typeface="Raleway"/>
                <a:sym typeface="Raleway"/>
              </a:rPr>
              <a:t>recommend</a:t>
            </a:r>
            <a:r>
              <a:rPr lang="en" sz="1600">
                <a:solidFill>
                  <a:schemeClr val="dk1"/>
                </a:solidFill>
                <a:latin typeface="Raleway"/>
                <a:ea typeface="Raleway"/>
                <a:cs typeface="Raleway"/>
                <a:sym typeface="Raleway"/>
              </a:rPr>
              <a:t> mammography screening, influenza immunization for older patients, and smoking cessation programs.</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b="1" lang="en" sz="1600">
                <a:solidFill>
                  <a:schemeClr val="dk1"/>
                </a:solidFill>
                <a:highlight>
                  <a:srgbClr val="EAD1DC"/>
                </a:highlight>
                <a:latin typeface="Raleway"/>
                <a:ea typeface="Raleway"/>
                <a:cs typeface="Raleway"/>
                <a:sym typeface="Raleway"/>
              </a:rPr>
              <a:t>Medical Research Scandal: </a:t>
            </a:r>
            <a:endParaRPr b="1" sz="1600">
              <a:solidFill>
                <a:schemeClr val="dk1"/>
              </a:solidFill>
              <a:highlight>
                <a:srgbClr val="EAD1DC"/>
              </a:highlight>
              <a:latin typeface="Raleway"/>
              <a:ea typeface="Raleway"/>
              <a:cs typeface="Raleway"/>
              <a:sym typeface="Raleway"/>
            </a:endParaRPr>
          </a:p>
          <a:p>
            <a:pPr indent="-330200" lvl="0" marL="4572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1940s- heavy use of people of color as “guinea pigs”. </a:t>
            </a:r>
            <a:endParaRPr sz="1600">
              <a:solidFill>
                <a:schemeClr val="dk1"/>
              </a:solidFill>
              <a:latin typeface="Raleway"/>
              <a:ea typeface="Raleway"/>
              <a:cs typeface="Raleway"/>
              <a:sym typeface="Raleway"/>
            </a:endParaRPr>
          </a:p>
          <a:p>
            <a:pPr indent="-330200" lvl="1" marL="9144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Their health is negatively affected yet they are abandoned after the research is complete without follow-up care. </a:t>
            </a:r>
            <a:endParaRPr sz="1600">
              <a:solidFill>
                <a:schemeClr val="dk1"/>
              </a:solidFill>
              <a:latin typeface="Raleway"/>
              <a:ea typeface="Raleway"/>
              <a:cs typeface="Raleway"/>
              <a:sym typeface="Raleway"/>
            </a:endParaRPr>
          </a:p>
          <a:p>
            <a:pPr indent="-330200" lvl="2" marL="1371600" rtl="0" algn="l">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1973- Prisoners of color have been used for drugs trials, drug trials that are too toxic to use on the general population.</a:t>
            </a:r>
            <a:endParaRPr sz="1600">
              <a:solidFill>
                <a:schemeClr val="dk1"/>
              </a:solidFill>
              <a:latin typeface="Raleway"/>
              <a:ea typeface="Raleway"/>
              <a:cs typeface="Raleway"/>
              <a:sym typeface="Raleway"/>
            </a:endParaRPr>
          </a:p>
        </p:txBody>
      </p:sp>
      <p:sp>
        <p:nvSpPr>
          <p:cNvPr id="314" name="Google Shape;314;p38"/>
          <p:cNvSpPr txBox="1"/>
          <p:nvPr/>
        </p:nvSpPr>
        <p:spPr>
          <a:xfrm>
            <a:off x="826725" y="184500"/>
            <a:ext cx="79437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aleway Thin"/>
                <a:ea typeface="Raleway Thin"/>
                <a:cs typeface="Raleway Thin"/>
                <a:sym typeface="Raleway Thin"/>
              </a:rPr>
              <a:t>Differential Racial Treatments Today: Healthcare Providers</a:t>
            </a:r>
            <a:endParaRPr sz="2400">
              <a:latin typeface="Raleway Thin"/>
              <a:ea typeface="Raleway Thin"/>
              <a:cs typeface="Raleway Thin"/>
              <a:sym typeface="Raleway Th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784325" y="521225"/>
            <a:ext cx="389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FOUNDERS/MENTORS</a:t>
            </a:r>
            <a:endParaRPr sz="2500"/>
          </a:p>
        </p:txBody>
      </p:sp>
      <p:sp>
        <p:nvSpPr>
          <p:cNvPr id="182" name="Google Shape;182;p21"/>
          <p:cNvSpPr txBox="1"/>
          <p:nvPr>
            <p:ph idx="2" type="title"/>
          </p:nvPr>
        </p:nvSpPr>
        <p:spPr>
          <a:xfrm>
            <a:off x="-302528" y="3426888"/>
            <a:ext cx="2497800" cy="4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Natalya </a:t>
            </a:r>
            <a:endParaRPr/>
          </a:p>
          <a:p>
            <a:pPr indent="0" lvl="0" marL="0" rtl="0" algn="ctr">
              <a:spcBef>
                <a:spcPts val="0"/>
              </a:spcBef>
              <a:spcAft>
                <a:spcPts val="0"/>
              </a:spcAft>
              <a:buNone/>
            </a:pPr>
            <a:r>
              <a:rPr lang="en"/>
              <a:t>Krutovska</a:t>
            </a:r>
            <a:endParaRPr/>
          </a:p>
        </p:txBody>
      </p:sp>
      <p:sp>
        <p:nvSpPr>
          <p:cNvPr id="183" name="Google Shape;183;p21"/>
          <p:cNvSpPr txBox="1"/>
          <p:nvPr>
            <p:ph idx="3" type="title"/>
          </p:nvPr>
        </p:nvSpPr>
        <p:spPr>
          <a:xfrm>
            <a:off x="2111125" y="3426900"/>
            <a:ext cx="1557900" cy="4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Deepshikha</a:t>
            </a:r>
            <a:endParaRPr/>
          </a:p>
          <a:p>
            <a:pPr indent="0" lvl="0" marL="0" rtl="0" algn="ctr">
              <a:spcBef>
                <a:spcPts val="0"/>
              </a:spcBef>
              <a:spcAft>
                <a:spcPts val="0"/>
              </a:spcAft>
              <a:buNone/>
            </a:pPr>
            <a:r>
              <a:rPr lang="en"/>
              <a:t>Kewlani</a:t>
            </a:r>
            <a:endParaRPr/>
          </a:p>
        </p:txBody>
      </p:sp>
      <p:pic>
        <p:nvPicPr>
          <p:cNvPr id="184" name="Google Shape;184;p21"/>
          <p:cNvPicPr preferRelativeResize="0"/>
          <p:nvPr/>
        </p:nvPicPr>
        <p:blipFill rotWithShape="1">
          <a:blip r:embed="rId3">
            <a:alphaModFix/>
          </a:blip>
          <a:srcRect b="0" l="2390" r="2390" t="0"/>
          <a:stretch/>
        </p:blipFill>
        <p:spPr>
          <a:xfrm>
            <a:off x="5586000" y="1707425"/>
            <a:ext cx="1605300" cy="1497000"/>
          </a:xfrm>
          <a:prstGeom prst="ellipse">
            <a:avLst/>
          </a:prstGeom>
          <a:noFill/>
          <a:ln>
            <a:noFill/>
          </a:ln>
        </p:spPr>
      </p:pic>
      <p:pic>
        <p:nvPicPr>
          <p:cNvPr id="185" name="Google Shape;185;p21"/>
          <p:cNvPicPr preferRelativeResize="0"/>
          <p:nvPr/>
        </p:nvPicPr>
        <p:blipFill rotWithShape="1">
          <a:blip r:embed="rId4">
            <a:alphaModFix/>
          </a:blip>
          <a:srcRect b="2426" l="0" r="0" t="2416"/>
          <a:stretch/>
        </p:blipFill>
        <p:spPr>
          <a:xfrm>
            <a:off x="143725" y="1707425"/>
            <a:ext cx="1605300" cy="1497000"/>
          </a:xfrm>
          <a:prstGeom prst="ellipse">
            <a:avLst/>
          </a:prstGeom>
          <a:noFill/>
          <a:ln>
            <a:noFill/>
          </a:ln>
        </p:spPr>
      </p:pic>
      <p:pic>
        <p:nvPicPr>
          <p:cNvPr id="186" name="Google Shape;186;p21"/>
          <p:cNvPicPr preferRelativeResize="0"/>
          <p:nvPr/>
        </p:nvPicPr>
        <p:blipFill rotWithShape="1">
          <a:blip r:embed="rId5">
            <a:alphaModFix/>
          </a:blip>
          <a:srcRect b="3540" l="0" r="0" t="3540"/>
          <a:stretch/>
        </p:blipFill>
        <p:spPr>
          <a:xfrm>
            <a:off x="7305400" y="1672925"/>
            <a:ext cx="1679400" cy="1566000"/>
          </a:xfrm>
          <a:prstGeom prst="ellipse">
            <a:avLst/>
          </a:prstGeom>
          <a:noFill/>
          <a:ln>
            <a:noFill/>
          </a:ln>
        </p:spPr>
      </p:pic>
      <p:pic>
        <p:nvPicPr>
          <p:cNvPr id="187" name="Google Shape;187;p21"/>
          <p:cNvPicPr preferRelativeResize="0"/>
          <p:nvPr/>
        </p:nvPicPr>
        <p:blipFill rotWithShape="1">
          <a:blip r:embed="rId6">
            <a:alphaModFix/>
          </a:blip>
          <a:srcRect b="0" l="874" r="864" t="0"/>
          <a:stretch/>
        </p:blipFill>
        <p:spPr>
          <a:xfrm>
            <a:off x="3769338" y="1707425"/>
            <a:ext cx="1605300" cy="1497000"/>
          </a:xfrm>
          <a:prstGeom prst="ellipse">
            <a:avLst/>
          </a:prstGeom>
          <a:noFill/>
          <a:ln>
            <a:noFill/>
          </a:ln>
        </p:spPr>
      </p:pic>
      <p:pic>
        <p:nvPicPr>
          <p:cNvPr id="188" name="Google Shape;188;p21"/>
          <p:cNvPicPr preferRelativeResize="0"/>
          <p:nvPr/>
        </p:nvPicPr>
        <p:blipFill rotWithShape="1">
          <a:blip r:embed="rId7">
            <a:alphaModFix/>
          </a:blip>
          <a:srcRect b="3236" l="0" r="0" t="3227"/>
          <a:stretch/>
        </p:blipFill>
        <p:spPr>
          <a:xfrm>
            <a:off x="2011788" y="1707425"/>
            <a:ext cx="1605300" cy="1497000"/>
          </a:xfrm>
          <a:prstGeom prst="ellipse">
            <a:avLst/>
          </a:prstGeom>
          <a:noFill/>
          <a:ln>
            <a:noFill/>
          </a:ln>
        </p:spPr>
      </p:pic>
      <p:sp>
        <p:nvSpPr>
          <p:cNvPr id="189" name="Google Shape;189;p21"/>
          <p:cNvSpPr txBox="1"/>
          <p:nvPr/>
        </p:nvSpPr>
        <p:spPr>
          <a:xfrm>
            <a:off x="4009188" y="3224825"/>
            <a:ext cx="141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oppins Black"/>
                <a:ea typeface="Poppins Black"/>
                <a:cs typeface="Poppins Black"/>
                <a:sym typeface="Poppins Black"/>
              </a:rPr>
              <a:t>Mahnoor Memon</a:t>
            </a:r>
            <a:endParaRPr b="1" sz="1600">
              <a:solidFill>
                <a:srgbClr val="434343"/>
              </a:solidFill>
              <a:latin typeface="Poppins"/>
              <a:ea typeface="Poppins"/>
              <a:cs typeface="Poppins"/>
              <a:sym typeface="Poppins"/>
            </a:endParaRPr>
          </a:p>
        </p:txBody>
      </p:sp>
      <p:sp>
        <p:nvSpPr>
          <p:cNvPr id="190" name="Google Shape;190;p21"/>
          <p:cNvSpPr txBox="1"/>
          <p:nvPr/>
        </p:nvSpPr>
        <p:spPr>
          <a:xfrm>
            <a:off x="5724525" y="3224825"/>
            <a:ext cx="13737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oppins Black"/>
                <a:ea typeface="Poppins Black"/>
                <a:cs typeface="Poppins Black"/>
                <a:sym typeface="Poppins Black"/>
              </a:rPr>
              <a:t>Zaina </a:t>
            </a:r>
            <a:endParaRPr sz="1600">
              <a:solidFill>
                <a:schemeClr val="dk1"/>
              </a:solidFill>
              <a:latin typeface="Poppins Black"/>
              <a:ea typeface="Poppins Black"/>
              <a:cs typeface="Poppins Black"/>
              <a:sym typeface="Poppins Black"/>
            </a:endParaRPr>
          </a:p>
          <a:p>
            <a:pPr indent="0" lvl="0" marL="0" rtl="0" algn="ctr">
              <a:spcBef>
                <a:spcPts val="0"/>
              </a:spcBef>
              <a:spcAft>
                <a:spcPts val="0"/>
              </a:spcAft>
              <a:buNone/>
            </a:pPr>
            <a:r>
              <a:rPr lang="en" sz="1600">
                <a:solidFill>
                  <a:schemeClr val="dk1"/>
                </a:solidFill>
                <a:latin typeface="Poppins Black"/>
                <a:ea typeface="Poppins Black"/>
                <a:cs typeface="Poppins Black"/>
                <a:sym typeface="Poppins Black"/>
              </a:rPr>
              <a:t>Syed</a:t>
            </a:r>
            <a:endParaRPr>
              <a:latin typeface="Poppins"/>
              <a:ea typeface="Poppins"/>
              <a:cs typeface="Poppins"/>
              <a:sym typeface="Poppins"/>
            </a:endParaRPr>
          </a:p>
        </p:txBody>
      </p:sp>
      <p:sp>
        <p:nvSpPr>
          <p:cNvPr id="191" name="Google Shape;191;p21"/>
          <p:cNvSpPr txBox="1"/>
          <p:nvPr/>
        </p:nvSpPr>
        <p:spPr>
          <a:xfrm>
            <a:off x="7555500" y="3224825"/>
            <a:ext cx="1373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oppins Black"/>
                <a:ea typeface="Poppins Black"/>
                <a:cs typeface="Poppins Black"/>
                <a:sym typeface="Poppins Black"/>
              </a:rPr>
              <a:t>Alia Isabekova</a:t>
            </a:r>
            <a:endParaRPr>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idx="4294967295" type="subTitle"/>
          </p:nvPr>
        </p:nvSpPr>
        <p:spPr>
          <a:xfrm>
            <a:off x="5799725" y="1103675"/>
            <a:ext cx="3344400" cy="26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t>Interview with white doctors and nurses about how they explain racial inequalities:</a:t>
            </a:r>
            <a:endParaRPr b="1" i="1" sz="1300"/>
          </a:p>
          <a:p>
            <a:pPr indent="0" lvl="0" marL="0" rtl="0" algn="l">
              <a:spcBef>
                <a:spcPts val="1600"/>
              </a:spcBef>
              <a:spcAft>
                <a:spcPts val="1600"/>
              </a:spcAft>
              <a:buNone/>
            </a:pPr>
            <a:r>
              <a:rPr lang="en" sz="1300"/>
              <a:t>-Most blamed the patients themselves; black patients specifically for being passive </a:t>
            </a:r>
            <a:r>
              <a:rPr lang="en" sz="1300"/>
              <a:t>and</a:t>
            </a:r>
            <a:r>
              <a:rPr lang="en" sz="1300"/>
              <a:t> failing to make medical requests of practitioners.</a:t>
            </a:r>
            <a:endParaRPr sz="1300"/>
          </a:p>
        </p:txBody>
      </p:sp>
      <p:sp>
        <p:nvSpPr>
          <p:cNvPr id="320" name="Google Shape;320;p39"/>
          <p:cNvSpPr txBox="1"/>
          <p:nvPr>
            <p:ph type="title"/>
          </p:nvPr>
        </p:nvSpPr>
        <p:spPr>
          <a:xfrm rot="-5400000">
            <a:off x="-1703750" y="2552056"/>
            <a:ext cx="4302300" cy="20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39"/>
          <p:cNvPicPr preferRelativeResize="0"/>
          <p:nvPr/>
        </p:nvPicPr>
        <p:blipFill>
          <a:blip r:embed="rId3">
            <a:alphaModFix/>
          </a:blip>
          <a:stretch>
            <a:fillRect/>
          </a:stretch>
        </p:blipFill>
        <p:spPr>
          <a:xfrm>
            <a:off x="5266568" y="1209625"/>
            <a:ext cx="289575" cy="289575"/>
          </a:xfrm>
          <a:prstGeom prst="rect">
            <a:avLst/>
          </a:prstGeom>
          <a:noFill/>
          <a:ln>
            <a:noFill/>
          </a:ln>
        </p:spPr>
      </p:pic>
      <p:pic>
        <p:nvPicPr>
          <p:cNvPr id="322" name="Google Shape;322;p39"/>
          <p:cNvPicPr preferRelativeResize="0"/>
          <p:nvPr/>
        </p:nvPicPr>
        <p:blipFill>
          <a:blip r:embed="rId4">
            <a:alphaModFix/>
          </a:blip>
          <a:stretch>
            <a:fillRect/>
          </a:stretch>
        </p:blipFill>
        <p:spPr>
          <a:xfrm>
            <a:off x="5266568" y="1826312"/>
            <a:ext cx="289575" cy="289575"/>
          </a:xfrm>
          <a:prstGeom prst="rect">
            <a:avLst/>
          </a:prstGeom>
          <a:noFill/>
          <a:ln>
            <a:noFill/>
          </a:ln>
        </p:spPr>
      </p:pic>
      <p:pic>
        <p:nvPicPr>
          <p:cNvPr id="323" name="Google Shape;323;p39"/>
          <p:cNvPicPr preferRelativeResize="0"/>
          <p:nvPr/>
        </p:nvPicPr>
        <p:blipFill>
          <a:blip r:embed="rId5">
            <a:alphaModFix/>
          </a:blip>
          <a:stretch>
            <a:fillRect/>
          </a:stretch>
        </p:blipFill>
        <p:spPr>
          <a:xfrm>
            <a:off x="5266568" y="2443000"/>
            <a:ext cx="289575" cy="289575"/>
          </a:xfrm>
          <a:prstGeom prst="rect">
            <a:avLst/>
          </a:prstGeom>
          <a:noFill/>
          <a:ln>
            <a:noFill/>
          </a:ln>
        </p:spPr>
      </p:pic>
      <p:pic>
        <p:nvPicPr>
          <p:cNvPr id="324" name="Google Shape;324;p39"/>
          <p:cNvPicPr preferRelativeResize="0"/>
          <p:nvPr/>
        </p:nvPicPr>
        <p:blipFill>
          <a:blip r:embed="rId6">
            <a:alphaModFix/>
          </a:blip>
          <a:stretch>
            <a:fillRect/>
          </a:stretch>
        </p:blipFill>
        <p:spPr>
          <a:xfrm>
            <a:off x="5266568" y="3059675"/>
            <a:ext cx="289575" cy="289575"/>
          </a:xfrm>
          <a:prstGeom prst="rect">
            <a:avLst/>
          </a:prstGeom>
          <a:noFill/>
          <a:ln>
            <a:noFill/>
          </a:ln>
        </p:spPr>
      </p:pic>
      <p:pic>
        <p:nvPicPr>
          <p:cNvPr id="325" name="Google Shape;325;p39"/>
          <p:cNvPicPr preferRelativeResize="0"/>
          <p:nvPr/>
        </p:nvPicPr>
        <p:blipFill>
          <a:blip r:embed="rId7">
            <a:alphaModFix/>
          </a:blip>
          <a:stretch>
            <a:fillRect/>
          </a:stretch>
        </p:blipFill>
        <p:spPr>
          <a:xfrm>
            <a:off x="5266568" y="3676312"/>
            <a:ext cx="289575" cy="289575"/>
          </a:xfrm>
          <a:prstGeom prst="rect">
            <a:avLst/>
          </a:prstGeom>
          <a:noFill/>
          <a:ln>
            <a:noFill/>
          </a:ln>
        </p:spPr>
      </p:pic>
      <p:sp>
        <p:nvSpPr>
          <p:cNvPr id="326" name="Google Shape;326;p39"/>
          <p:cNvSpPr txBox="1"/>
          <p:nvPr/>
        </p:nvSpPr>
        <p:spPr>
          <a:xfrm>
            <a:off x="777850" y="281975"/>
            <a:ext cx="34905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aleway Thin"/>
                <a:ea typeface="Raleway Thin"/>
                <a:cs typeface="Raleway Thin"/>
                <a:sym typeface="Raleway Thin"/>
              </a:rPr>
              <a:t>Implicit Bias</a:t>
            </a:r>
            <a:endParaRPr b="1">
              <a:latin typeface="Raleway"/>
              <a:ea typeface="Raleway"/>
              <a:cs typeface="Raleway"/>
              <a:sym typeface="Raleway"/>
            </a:endParaRPr>
          </a:p>
        </p:txBody>
      </p:sp>
      <p:sp>
        <p:nvSpPr>
          <p:cNvPr id="327" name="Google Shape;327;p39"/>
          <p:cNvSpPr txBox="1"/>
          <p:nvPr/>
        </p:nvSpPr>
        <p:spPr>
          <a:xfrm>
            <a:off x="825775" y="966775"/>
            <a:ext cx="3605400" cy="3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In an attempt to explain why this bias occurs researchers have always addressed the following:</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“Patients of color have problems </a:t>
            </a:r>
            <a:r>
              <a:rPr lang="en">
                <a:latin typeface="Raleway"/>
                <a:ea typeface="Raleway"/>
                <a:cs typeface="Raleway"/>
                <a:sym typeface="Raleway"/>
              </a:rPr>
              <a:t>communicating</a:t>
            </a:r>
            <a:r>
              <a:rPr lang="en">
                <a:latin typeface="Raleway"/>
                <a:ea typeface="Raleway"/>
                <a:cs typeface="Raleway"/>
                <a:sym typeface="Raleway"/>
              </a:rPr>
              <a:t> with or distrusting physicians.”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“”Well-intentioned” or “fatigued” practitioners are subject to exhibit </a:t>
            </a:r>
            <a:r>
              <a:rPr lang="en">
                <a:latin typeface="Raleway"/>
                <a:ea typeface="Raleway"/>
                <a:cs typeface="Raleway"/>
                <a:sym typeface="Raleway"/>
              </a:rPr>
              <a:t>unconscious</a:t>
            </a:r>
            <a:r>
              <a:rPr lang="en">
                <a:latin typeface="Raleway"/>
                <a:ea typeface="Raleway"/>
                <a:cs typeface="Raleway"/>
                <a:sym typeface="Raleway"/>
              </a:rPr>
              <a:t> bias”</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ctr">
              <a:spcBef>
                <a:spcPts val="0"/>
              </a:spcBef>
              <a:spcAft>
                <a:spcPts val="0"/>
              </a:spcAft>
              <a:buNone/>
            </a:pPr>
            <a:r>
              <a:t/>
            </a:r>
            <a:endParaRPr>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en">
                <a:latin typeface="Raleway"/>
                <a:ea typeface="Raleway"/>
                <a:cs typeface="Raleway"/>
                <a:sym typeface="Raleway"/>
              </a:rPr>
              <a:t>Numerous medical literature examples often show a theme: health professionals and researchers tiptoeing around</a:t>
            </a:r>
            <a:endParaRPr>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en">
                <a:latin typeface="Raleway"/>
                <a:ea typeface="Raleway"/>
                <a:cs typeface="Raleway"/>
                <a:sym typeface="Raleway"/>
              </a:rPr>
              <a:t>realities of “medical racism” with such an accent on </a:t>
            </a:r>
            <a:r>
              <a:rPr b="1" lang="en">
                <a:latin typeface="Raleway"/>
                <a:ea typeface="Raleway"/>
                <a:cs typeface="Raleway"/>
                <a:sym typeface="Raleway"/>
              </a:rPr>
              <a:t>unconscious bias.</a:t>
            </a:r>
            <a:endParaRPr b="1">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328" name="Google Shape;328;p39"/>
          <p:cNvSpPr txBox="1"/>
          <p:nvPr/>
        </p:nvSpPr>
        <p:spPr>
          <a:xfrm>
            <a:off x="6907925" y="814175"/>
            <a:ext cx="11280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2010 Study</a:t>
            </a:r>
            <a:endParaRPr>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p:nvPr/>
        </p:nvSpPr>
        <p:spPr>
          <a:xfrm>
            <a:off x="1463000" y="1452975"/>
            <a:ext cx="2814000" cy="2775900"/>
          </a:xfrm>
          <a:prstGeom prst="rect">
            <a:avLst/>
          </a:prstGeom>
          <a:noFill/>
          <a:ln cap="flat" cmpd="sng" w="19050">
            <a:solidFill>
              <a:srgbClr val="CADC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287 Boston and Atlanta physicians studied on the “</a:t>
            </a:r>
            <a:r>
              <a:rPr i="1" lang="en"/>
              <a:t>connection</a:t>
            </a:r>
            <a:r>
              <a:rPr i="1" lang="en"/>
              <a:t> </a:t>
            </a:r>
            <a:r>
              <a:rPr i="1" lang="en"/>
              <a:t>between</a:t>
            </a:r>
            <a:r>
              <a:rPr i="1" lang="en"/>
              <a:t> explicit and </a:t>
            </a:r>
            <a:r>
              <a:rPr i="1" lang="en"/>
              <a:t>unconscious</a:t>
            </a:r>
            <a:r>
              <a:rPr i="1" lang="en"/>
              <a:t> racial bias”</a:t>
            </a:r>
            <a:endParaRPr i="1"/>
          </a:p>
          <a:p>
            <a:pPr indent="0" lvl="0" marL="0" rtl="0" algn="l">
              <a:spcBef>
                <a:spcPts val="0"/>
              </a:spcBef>
              <a:spcAft>
                <a:spcPts val="0"/>
              </a:spcAft>
              <a:buNone/>
            </a:pPr>
            <a:r>
              <a:t/>
            </a:r>
            <a:endParaRPr/>
          </a:p>
          <a:p>
            <a:pPr indent="0" lvl="0" marL="0" rtl="0" algn="ctr">
              <a:spcBef>
                <a:spcPts val="0"/>
              </a:spcBef>
              <a:spcAft>
                <a:spcPts val="0"/>
              </a:spcAft>
              <a:buNone/>
            </a:pPr>
            <a:r>
              <a:rPr lang="en"/>
              <a:t>When asked questions, there was no overt bias for white patients however, when they took the “</a:t>
            </a:r>
            <a:r>
              <a:rPr lang="en"/>
              <a:t>Implicit</a:t>
            </a:r>
            <a:r>
              <a:rPr lang="en"/>
              <a:t> Association Test” the results were evidently biased.</a:t>
            </a:r>
            <a:endParaRPr/>
          </a:p>
        </p:txBody>
      </p:sp>
      <p:grpSp>
        <p:nvGrpSpPr>
          <p:cNvPr id="334" name="Google Shape;334;p40"/>
          <p:cNvGrpSpPr/>
          <p:nvPr/>
        </p:nvGrpSpPr>
        <p:grpSpPr>
          <a:xfrm>
            <a:off x="1921612" y="1218666"/>
            <a:ext cx="1880825" cy="451144"/>
            <a:chOff x="3515000" y="3112625"/>
            <a:chExt cx="282025" cy="67650"/>
          </a:xfrm>
        </p:grpSpPr>
        <p:sp>
          <p:nvSpPr>
            <p:cNvPr id="335" name="Google Shape;335;p40"/>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C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40"/>
          <p:cNvSpPr txBox="1"/>
          <p:nvPr>
            <p:ph idx="4294967295" type="title"/>
          </p:nvPr>
        </p:nvSpPr>
        <p:spPr>
          <a:xfrm>
            <a:off x="2229325" y="1218625"/>
            <a:ext cx="1445400" cy="45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2007 HARVARD STUDY</a:t>
            </a:r>
            <a:endParaRPr sz="1300"/>
          </a:p>
        </p:txBody>
      </p:sp>
      <p:cxnSp>
        <p:nvCxnSpPr>
          <p:cNvPr id="338" name="Google Shape;338;p40"/>
          <p:cNvCxnSpPr/>
          <p:nvPr/>
        </p:nvCxnSpPr>
        <p:spPr>
          <a:xfrm>
            <a:off x="3558366" y="4530413"/>
            <a:ext cx="5979900" cy="0"/>
          </a:xfrm>
          <a:prstGeom prst="straightConnector1">
            <a:avLst/>
          </a:prstGeom>
          <a:noFill/>
          <a:ln cap="flat" cmpd="sng" w="9525">
            <a:solidFill>
              <a:srgbClr val="CADCDC"/>
            </a:solidFill>
            <a:prstDash val="dot"/>
            <a:round/>
            <a:headEnd len="med" w="med" type="none"/>
            <a:tailEnd len="med" w="med" type="none"/>
          </a:ln>
        </p:spPr>
      </p:cxnSp>
      <p:cxnSp>
        <p:nvCxnSpPr>
          <p:cNvPr id="339" name="Google Shape;339;p40"/>
          <p:cNvCxnSpPr/>
          <p:nvPr/>
        </p:nvCxnSpPr>
        <p:spPr>
          <a:xfrm>
            <a:off x="1925991" y="747713"/>
            <a:ext cx="5979900" cy="0"/>
          </a:xfrm>
          <a:prstGeom prst="straightConnector1">
            <a:avLst/>
          </a:prstGeom>
          <a:noFill/>
          <a:ln cap="flat" cmpd="sng" w="9525">
            <a:solidFill>
              <a:srgbClr val="CADCDC"/>
            </a:solidFill>
            <a:prstDash val="dot"/>
            <a:round/>
            <a:headEnd len="med" w="med" type="none"/>
            <a:tailEnd len="med" w="med" type="none"/>
          </a:ln>
        </p:spPr>
      </p:cxnSp>
      <p:sp>
        <p:nvSpPr>
          <p:cNvPr id="340" name="Google Shape;340;p40"/>
          <p:cNvSpPr txBox="1"/>
          <p:nvPr/>
        </p:nvSpPr>
        <p:spPr>
          <a:xfrm>
            <a:off x="2954850" y="223625"/>
            <a:ext cx="36462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aleway Thin"/>
                <a:ea typeface="Raleway Thin"/>
                <a:cs typeface="Raleway Thin"/>
                <a:sym typeface="Raleway Thin"/>
              </a:rPr>
              <a:t>Linking Racial Framing to Treatment</a:t>
            </a:r>
            <a:endParaRPr b="1">
              <a:latin typeface="Raleway"/>
              <a:ea typeface="Raleway"/>
              <a:cs typeface="Raleway"/>
              <a:sym typeface="Raleway"/>
            </a:endParaRPr>
          </a:p>
        </p:txBody>
      </p:sp>
      <p:pic>
        <p:nvPicPr>
          <p:cNvPr id="341" name="Google Shape;341;p40"/>
          <p:cNvPicPr preferRelativeResize="0"/>
          <p:nvPr/>
        </p:nvPicPr>
        <p:blipFill>
          <a:blip r:embed="rId3">
            <a:alphaModFix/>
          </a:blip>
          <a:stretch>
            <a:fillRect/>
          </a:stretch>
        </p:blipFill>
        <p:spPr>
          <a:xfrm>
            <a:off x="5078002" y="1660812"/>
            <a:ext cx="3545100" cy="1821875"/>
          </a:xfrm>
          <a:prstGeom prst="rect">
            <a:avLst/>
          </a:prstGeom>
          <a:noFill/>
          <a:ln>
            <a:noFill/>
          </a:ln>
        </p:spPr>
      </p:pic>
      <p:sp>
        <p:nvSpPr>
          <p:cNvPr id="342" name="Google Shape;342;p40"/>
          <p:cNvSpPr txBox="1"/>
          <p:nvPr/>
        </p:nvSpPr>
        <p:spPr>
          <a:xfrm>
            <a:off x="5214200" y="3537225"/>
            <a:ext cx="3272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https://implicit.harvard.edu/implicit/takeatest.html</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Find out your implicit associations!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cxnSp>
        <p:nvCxnSpPr>
          <p:cNvPr id="347" name="Google Shape;347;p41"/>
          <p:cNvCxnSpPr/>
          <p:nvPr/>
        </p:nvCxnSpPr>
        <p:spPr>
          <a:xfrm>
            <a:off x="4955176" y="4596525"/>
            <a:ext cx="3322200" cy="0"/>
          </a:xfrm>
          <a:prstGeom prst="straightConnector1">
            <a:avLst/>
          </a:prstGeom>
          <a:noFill/>
          <a:ln cap="flat" cmpd="sng" w="9525">
            <a:solidFill>
              <a:srgbClr val="CADCDC"/>
            </a:solidFill>
            <a:prstDash val="dot"/>
            <a:round/>
            <a:headEnd len="med" w="med" type="none"/>
            <a:tailEnd len="med" w="med" type="none"/>
          </a:ln>
        </p:spPr>
      </p:cxnSp>
      <p:sp>
        <p:nvSpPr>
          <p:cNvPr id="348" name="Google Shape;348;p41"/>
          <p:cNvSpPr txBox="1"/>
          <p:nvPr/>
        </p:nvSpPr>
        <p:spPr>
          <a:xfrm>
            <a:off x="1524375" y="240750"/>
            <a:ext cx="6753000" cy="14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aleway Thin"/>
                <a:ea typeface="Raleway Thin"/>
                <a:cs typeface="Raleway Thin"/>
                <a:sym typeface="Raleway Thin"/>
              </a:rPr>
              <a:t>Importance of Listening to Patients and Physicians of Color</a:t>
            </a:r>
            <a:endParaRPr b="1">
              <a:latin typeface="Raleway"/>
              <a:ea typeface="Raleway"/>
              <a:cs typeface="Raleway"/>
              <a:sym typeface="Raleway"/>
            </a:endParaRPr>
          </a:p>
        </p:txBody>
      </p:sp>
      <p:sp>
        <p:nvSpPr>
          <p:cNvPr id="349" name="Google Shape;349;p41"/>
          <p:cNvSpPr txBox="1"/>
          <p:nvPr/>
        </p:nvSpPr>
        <p:spPr>
          <a:xfrm>
            <a:off x="771975" y="1913425"/>
            <a:ext cx="8257800" cy="14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aleway"/>
                <a:ea typeface="Raleway"/>
                <a:cs typeface="Raleway"/>
                <a:sym typeface="Raleway"/>
              </a:rPr>
              <a:t>Researchers have found that white physicians who accept, consciously or unconsciously, the white frame’s old racial stereotypes are likely to communicate negative feelings in verbal or nonverbal treatment behavior, sometimes causing patients of color to withhold the health self-disclosure necessary for effective treatment.</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idx="1" type="subTitle"/>
          </p:nvPr>
        </p:nvSpPr>
        <p:spPr>
          <a:xfrm>
            <a:off x="476050" y="665375"/>
            <a:ext cx="38886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2 types of conclusions you can draw:</a:t>
            </a:r>
            <a:endParaRPr sz="1400"/>
          </a:p>
          <a:p>
            <a:pPr indent="-336550" lvl="0" marL="457200" rtl="0" algn="l">
              <a:spcBef>
                <a:spcPts val="1600"/>
              </a:spcBef>
              <a:spcAft>
                <a:spcPts val="0"/>
              </a:spcAft>
              <a:buSzPts val="1700"/>
              <a:buAutoNum type="arabicParenR"/>
            </a:pPr>
            <a:r>
              <a:rPr lang="en" sz="1400"/>
              <a:t>Based on what the author says.</a:t>
            </a:r>
            <a:endParaRPr sz="1400"/>
          </a:p>
          <a:p>
            <a:pPr indent="-336550" lvl="0" marL="457200" rtl="0" algn="l">
              <a:spcBef>
                <a:spcPts val="0"/>
              </a:spcBef>
              <a:spcAft>
                <a:spcPts val="0"/>
              </a:spcAft>
              <a:buSzPts val="1700"/>
              <a:buAutoNum type="arabicParenR"/>
            </a:pPr>
            <a:r>
              <a:rPr lang="en" sz="1400"/>
              <a:t>Based on what you can piece together.</a:t>
            </a:r>
            <a:endParaRPr sz="1400"/>
          </a:p>
        </p:txBody>
      </p:sp>
      <p:sp>
        <p:nvSpPr>
          <p:cNvPr id="355" name="Google Shape;355;p42"/>
          <p:cNvSpPr txBox="1"/>
          <p:nvPr>
            <p:ph type="title"/>
          </p:nvPr>
        </p:nvSpPr>
        <p:spPr>
          <a:xfrm>
            <a:off x="1635250" y="123475"/>
            <a:ext cx="5540400" cy="6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How to Draw Conclusions from the Article</a:t>
            </a:r>
            <a:endParaRPr sz="1900"/>
          </a:p>
        </p:txBody>
      </p:sp>
      <p:sp>
        <p:nvSpPr>
          <p:cNvPr id="356" name="Google Shape;356;p42"/>
          <p:cNvSpPr txBox="1"/>
          <p:nvPr/>
        </p:nvSpPr>
        <p:spPr>
          <a:xfrm>
            <a:off x="400025" y="1738200"/>
            <a:ext cx="6109800" cy="26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Key points you want to mention in your conclusion based on the authors notes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What does the author imply are the effects of the study discussed?</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How does this study </a:t>
            </a:r>
            <a:r>
              <a:rPr lang="en">
                <a:latin typeface="Raleway"/>
                <a:ea typeface="Raleway"/>
                <a:cs typeface="Raleway"/>
                <a:sym typeface="Raleway"/>
              </a:rPr>
              <a:t>contribute</a:t>
            </a:r>
            <a:r>
              <a:rPr lang="en">
                <a:latin typeface="Raleway"/>
                <a:ea typeface="Raleway"/>
                <a:cs typeface="Raleway"/>
                <a:sym typeface="Raleway"/>
              </a:rPr>
              <a:t> to </a:t>
            </a:r>
            <a:r>
              <a:rPr lang="en">
                <a:latin typeface="Raleway"/>
                <a:ea typeface="Raleway"/>
                <a:cs typeface="Raleway"/>
                <a:sym typeface="Raleway"/>
              </a:rPr>
              <a:t>the</a:t>
            </a:r>
            <a:r>
              <a:rPr lang="en">
                <a:latin typeface="Raleway"/>
                <a:ea typeface="Raleway"/>
                <a:cs typeface="Raleway"/>
                <a:sym typeface="Raleway"/>
              </a:rPr>
              <a:t> </a:t>
            </a:r>
            <a:r>
              <a:rPr lang="en">
                <a:latin typeface="Raleway"/>
                <a:ea typeface="Raleway"/>
                <a:cs typeface="Raleway"/>
                <a:sym typeface="Raleway"/>
              </a:rPr>
              <a:t>knowledge</a:t>
            </a:r>
            <a:r>
              <a:rPr lang="en">
                <a:latin typeface="Raleway"/>
                <a:ea typeface="Raleway"/>
                <a:cs typeface="Raleway"/>
                <a:sym typeface="Raleway"/>
              </a:rPr>
              <a:t> present and push it further?</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What can you conclude for sure? What information has loopholes?</a:t>
            </a:r>
            <a:endParaRPr>
              <a:latin typeface="Raleway"/>
              <a:ea typeface="Raleway"/>
              <a:cs typeface="Raleway"/>
              <a:sym typeface="Raleway"/>
            </a:endParaRPr>
          </a:p>
          <a:p>
            <a:pPr indent="0" lvl="0" marL="457200" rtl="0" algn="l">
              <a:spcBef>
                <a:spcPts val="0"/>
              </a:spcBef>
              <a:spcAft>
                <a:spcPts val="0"/>
              </a:spcAft>
              <a:buNone/>
            </a:pPr>
            <a:r>
              <a:rPr lang="en">
                <a:latin typeface="Raleway"/>
                <a:ea typeface="Raleway"/>
                <a:cs typeface="Raleway"/>
                <a:sym typeface="Raleway"/>
              </a:rPr>
              <a:t>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Key points you want to mention based on your individual conclusion </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What key points stand out to you?</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How would you explain this article in a few sentences to someone who </a:t>
            </a:r>
            <a:r>
              <a:rPr lang="en">
                <a:latin typeface="Raleway"/>
                <a:ea typeface="Raleway"/>
                <a:cs typeface="Raleway"/>
                <a:sym typeface="Raleway"/>
              </a:rPr>
              <a:t>hasn't</a:t>
            </a:r>
            <a:r>
              <a:rPr lang="en">
                <a:latin typeface="Raleway"/>
                <a:ea typeface="Raleway"/>
                <a:cs typeface="Raleway"/>
                <a:sym typeface="Raleway"/>
              </a:rPr>
              <a:t> read it?</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Does this article bring up any concerns?</a:t>
            </a:r>
            <a:endParaRPr>
              <a:latin typeface="Raleway"/>
              <a:ea typeface="Raleway"/>
              <a:cs typeface="Raleway"/>
              <a:sym typeface="Raleway"/>
            </a:endParaRPr>
          </a:p>
          <a:p>
            <a:pPr indent="0" lvl="0" marL="45720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b="1" lang="en">
                <a:latin typeface="Raleway"/>
                <a:ea typeface="Raleway"/>
                <a:cs typeface="Raleway"/>
                <a:sym typeface="Raleway"/>
              </a:rPr>
              <a:t>Formulate</a:t>
            </a:r>
            <a:r>
              <a:rPr b="1" lang="en">
                <a:latin typeface="Raleway"/>
                <a:ea typeface="Raleway"/>
                <a:cs typeface="Raleway"/>
                <a:sym typeface="Raleway"/>
              </a:rPr>
              <a:t> the </a:t>
            </a:r>
            <a:r>
              <a:rPr b="1" lang="en">
                <a:latin typeface="Raleway"/>
                <a:ea typeface="Raleway"/>
                <a:cs typeface="Raleway"/>
                <a:sym typeface="Raleway"/>
              </a:rPr>
              <a:t>article</a:t>
            </a:r>
            <a:r>
              <a:rPr b="1" lang="en">
                <a:latin typeface="Raleway"/>
                <a:ea typeface="Raleway"/>
                <a:cs typeface="Raleway"/>
                <a:sym typeface="Raleway"/>
              </a:rPr>
              <a:t> into your own words and understanding</a:t>
            </a:r>
            <a:endParaRPr b="1">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idx="1" type="subTitle"/>
          </p:nvPr>
        </p:nvSpPr>
        <p:spPr>
          <a:xfrm>
            <a:off x="822300" y="457350"/>
            <a:ext cx="7499400" cy="3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Search for </a:t>
            </a:r>
            <a:r>
              <a:rPr i="1" lang="en" sz="1100"/>
              <a:t>key </a:t>
            </a:r>
            <a:r>
              <a:rPr i="1" lang="en" sz="1100"/>
              <a:t>sentences</a:t>
            </a:r>
            <a:r>
              <a:rPr lang="en" sz="1100"/>
              <a:t> that summarize the authors point</a:t>
            </a:r>
            <a:r>
              <a:rPr lang="en" sz="1100"/>
              <a:t>, and format it into </a:t>
            </a:r>
            <a:r>
              <a:rPr lang="en" sz="1100"/>
              <a:t>simpler</a:t>
            </a:r>
            <a:r>
              <a:rPr lang="en" sz="1100"/>
              <a:t> terms :</a:t>
            </a:r>
            <a:endParaRPr sz="1100"/>
          </a:p>
          <a:p>
            <a:pPr indent="0" lvl="0" marL="0" rtl="0" algn="l">
              <a:spcBef>
                <a:spcPts val="1600"/>
              </a:spcBef>
              <a:spcAft>
                <a:spcPts val="0"/>
              </a:spcAft>
              <a:buNone/>
            </a:pPr>
            <a:r>
              <a:t/>
            </a:r>
            <a:endParaRPr sz="800">
              <a:solidFill>
                <a:schemeClr val="dk1"/>
              </a:solidFill>
              <a:latin typeface="Arial"/>
              <a:ea typeface="Arial"/>
              <a:cs typeface="Arial"/>
              <a:sym typeface="Arial"/>
            </a:endParaRPr>
          </a:p>
          <a:p>
            <a:pPr indent="0" lvl="0" marL="0" rtl="0" algn="l">
              <a:spcBef>
                <a:spcPts val="1600"/>
              </a:spcBef>
              <a:spcAft>
                <a:spcPts val="0"/>
              </a:spcAft>
              <a:buNone/>
            </a:pPr>
            <a:r>
              <a:t/>
            </a:r>
            <a:endParaRPr sz="800">
              <a:solidFill>
                <a:schemeClr val="dk1"/>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62" name="Google Shape;362;p43"/>
          <p:cNvSpPr txBox="1"/>
          <p:nvPr>
            <p:ph type="title"/>
          </p:nvPr>
        </p:nvSpPr>
        <p:spPr>
          <a:xfrm>
            <a:off x="822300" y="0"/>
            <a:ext cx="8389800" cy="6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from the authors notes and making it your own </a:t>
            </a:r>
            <a:endParaRPr/>
          </a:p>
        </p:txBody>
      </p:sp>
      <p:sp>
        <p:nvSpPr>
          <p:cNvPr id="363" name="Google Shape;363;p43"/>
          <p:cNvSpPr txBox="1"/>
          <p:nvPr/>
        </p:nvSpPr>
        <p:spPr>
          <a:xfrm>
            <a:off x="669900" y="759450"/>
            <a:ext cx="3549600" cy="1077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Poppins"/>
              <a:buAutoNum type="arabicParenR"/>
            </a:pPr>
            <a:r>
              <a:rPr lang="en" sz="1000">
                <a:solidFill>
                  <a:schemeClr val="dk1"/>
                </a:solidFill>
                <a:latin typeface="Poppins"/>
                <a:ea typeface="Poppins"/>
                <a:cs typeface="Poppins"/>
                <a:sym typeface="Poppins"/>
              </a:rPr>
              <a:t>“</a:t>
            </a:r>
            <a:r>
              <a:rPr lang="en" sz="1000">
                <a:solidFill>
                  <a:schemeClr val="dk1"/>
                </a:solidFill>
                <a:latin typeface="Poppins"/>
                <a:ea typeface="Poppins"/>
                <a:cs typeface="Poppins"/>
                <a:sym typeface="Poppins"/>
              </a:rPr>
              <a:t>We recognize that generations of white-imposed racism in other institutions including employment, housing, and education–have contributed greatly to racial inequalities in health.”</a:t>
            </a:r>
            <a:endParaRPr sz="1000">
              <a:solidFill>
                <a:schemeClr val="dk1"/>
              </a:solidFill>
              <a:latin typeface="Poppins"/>
              <a:ea typeface="Poppins"/>
              <a:cs typeface="Poppins"/>
              <a:sym typeface="Poppins"/>
            </a:endParaRPr>
          </a:p>
          <a:p>
            <a:pPr indent="0" lvl="0" marL="457200" rtl="0" algn="l">
              <a:lnSpc>
                <a:spcPct val="115000"/>
              </a:lnSpc>
              <a:spcBef>
                <a:spcPts val="1600"/>
              </a:spcBef>
              <a:spcAft>
                <a:spcPts val="0"/>
              </a:spcAft>
              <a:buNone/>
            </a:pPr>
            <a:r>
              <a:t/>
            </a:r>
            <a:endParaRPr sz="1000">
              <a:solidFill>
                <a:schemeClr val="dk1"/>
              </a:solidFill>
              <a:latin typeface="Poppins"/>
              <a:ea typeface="Poppins"/>
              <a:cs typeface="Poppins"/>
              <a:sym typeface="Poppins"/>
            </a:endParaRPr>
          </a:p>
          <a:p>
            <a:pPr indent="0" lvl="0" marL="0" rtl="0" algn="l">
              <a:lnSpc>
                <a:spcPct val="115000"/>
              </a:lnSpc>
              <a:spcBef>
                <a:spcPts val="1600"/>
              </a:spcBef>
              <a:spcAft>
                <a:spcPts val="1600"/>
              </a:spcAft>
              <a:buClr>
                <a:schemeClr val="dk1"/>
              </a:buClr>
              <a:buSzPts val="1100"/>
              <a:buFont typeface="Arial"/>
              <a:buNone/>
            </a:pPr>
            <a:r>
              <a:t/>
            </a:r>
            <a:endParaRPr sz="1000">
              <a:solidFill>
                <a:schemeClr val="dk1"/>
              </a:solidFill>
              <a:latin typeface="Poppins"/>
              <a:ea typeface="Poppins"/>
              <a:cs typeface="Poppins"/>
              <a:sym typeface="Poppins"/>
            </a:endParaRPr>
          </a:p>
        </p:txBody>
      </p:sp>
      <p:sp>
        <p:nvSpPr>
          <p:cNvPr id="364" name="Google Shape;364;p43"/>
          <p:cNvSpPr txBox="1"/>
          <p:nvPr/>
        </p:nvSpPr>
        <p:spPr>
          <a:xfrm>
            <a:off x="4219500" y="773213"/>
            <a:ext cx="4102200" cy="93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0000"/>
              </a:buClr>
              <a:buSzPts val="1200"/>
              <a:buFont typeface="Raleway"/>
              <a:buAutoNum type="arabicParenR"/>
            </a:pPr>
            <a:r>
              <a:rPr lang="en" sz="1200">
                <a:solidFill>
                  <a:srgbClr val="FF0000"/>
                </a:solidFill>
                <a:latin typeface="Raleway"/>
                <a:ea typeface="Raleway"/>
                <a:cs typeface="Raleway"/>
                <a:sym typeface="Raleway"/>
              </a:rPr>
              <a:t>There a long history of racist </a:t>
            </a:r>
            <a:r>
              <a:rPr lang="en" sz="1200">
                <a:solidFill>
                  <a:srgbClr val="FF0000"/>
                </a:solidFill>
                <a:latin typeface="Raleway"/>
                <a:ea typeface="Raleway"/>
                <a:cs typeface="Raleway"/>
                <a:sym typeface="Raleway"/>
              </a:rPr>
              <a:t>institutes and practices</a:t>
            </a:r>
            <a:r>
              <a:rPr lang="en" sz="1200">
                <a:solidFill>
                  <a:srgbClr val="FF0000"/>
                </a:solidFill>
                <a:latin typeface="Raleway"/>
                <a:ea typeface="Raleway"/>
                <a:cs typeface="Raleway"/>
                <a:sym typeface="Raleway"/>
              </a:rPr>
              <a:t> that have shaped employment, </a:t>
            </a:r>
            <a:r>
              <a:rPr lang="en" sz="1200">
                <a:solidFill>
                  <a:srgbClr val="FF0000"/>
                </a:solidFill>
                <a:latin typeface="Raleway"/>
                <a:ea typeface="Raleway"/>
                <a:cs typeface="Raleway"/>
                <a:sym typeface="Raleway"/>
              </a:rPr>
              <a:t>housing</a:t>
            </a:r>
            <a:r>
              <a:rPr lang="en" sz="1200">
                <a:solidFill>
                  <a:srgbClr val="FF0000"/>
                </a:solidFill>
                <a:latin typeface="Raleway"/>
                <a:ea typeface="Raleway"/>
                <a:cs typeface="Raleway"/>
                <a:sym typeface="Raleway"/>
              </a:rPr>
              <a:t> and </a:t>
            </a:r>
            <a:r>
              <a:rPr lang="en" sz="1200">
                <a:solidFill>
                  <a:srgbClr val="FF0000"/>
                </a:solidFill>
                <a:latin typeface="Raleway"/>
                <a:ea typeface="Raleway"/>
                <a:cs typeface="Raleway"/>
                <a:sym typeface="Raleway"/>
              </a:rPr>
              <a:t>education</a:t>
            </a:r>
            <a:r>
              <a:rPr lang="en" sz="1200">
                <a:solidFill>
                  <a:srgbClr val="FF0000"/>
                </a:solidFill>
                <a:latin typeface="Raleway"/>
                <a:ea typeface="Raleway"/>
                <a:cs typeface="Raleway"/>
                <a:sym typeface="Raleway"/>
              </a:rPr>
              <a:t> which </a:t>
            </a:r>
            <a:r>
              <a:rPr lang="en" sz="1200">
                <a:solidFill>
                  <a:srgbClr val="FF0000"/>
                </a:solidFill>
                <a:latin typeface="Raleway"/>
                <a:ea typeface="Raleway"/>
                <a:cs typeface="Raleway"/>
                <a:sym typeface="Raleway"/>
              </a:rPr>
              <a:t>ultimately has lead to disparities in healthcare</a:t>
            </a:r>
            <a:r>
              <a:rPr lang="en" sz="1200">
                <a:solidFill>
                  <a:srgbClr val="FF0000"/>
                </a:solidFill>
                <a:latin typeface="Raleway"/>
                <a:ea typeface="Raleway"/>
                <a:cs typeface="Raleway"/>
                <a:sym typeface="Raleway"/>
              </a:rPr>
              <a:t> </a:t>
            </a:r>
            <a:endParaRPr sz="1000">
              <a:solidFill>
                <a:srgbClr val="FF0000"/>
              </a:solidFill>
              <a:latin typeface="Raleway"/>
              <a:ea typeface="Raleway"/>
              <a:cs typeface="Raleway"/>
              <a:sym typeface="Raleway"/>
            </a:endParaRPr>
          </a:p>
        </p:txBody>
      </p:sp>
      <p:sp>
        <p:nvSpPr>
          <p:cNvPr id="365" name="Google Shape;365;p43"/>
          <p:cNvSpPr txBox="1"/>
          <p:nvPr/>
        </p:nvSpPr>
        <p:spPr>
          <a:xfrm>
            <a:off x="470700" y="1719663"/>
            <a:ext cx="78510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aleway"/>
                <a:ea typeface="Raleway"/>
                <a:cs typeface="Raleway"/>
                <a:sym typeface="Raleway"/>
              </a:rPr>
              <a:t>This is the </a:t>
            </a:r>
            <a:r>
              <a:rPr lang="en" sz="1300">
                <a:latin typeface="Raleway"/>
                <a:ea typeface="Raleway"/>
                <a:cs typeface="Raleway"/>
                <a:sym typeface="Raleway"/>
              </a:rPr>
              <a:t>author's</a:t>
            </a:r>
            <a:r>
              <a:rPr lang="en" sz="1300">
                <a:latin typeface="Raleway"/>
                <a:ea typeface="Raleway"/>
                <a:cs typeface="Raleway"/>
                <a:sym typeface="Raleway"/>
              </a:rPr>
              <a:t> main argument throughout the article. You can take this further by giving a summary of the </a:t>
            </a:r>
            <a:r>
              <a:rPr lang="en" sz="1300">
                <a:latin typeface="Raleway"/>
                <a:ea typeface="Raleway"/>
                <a:cs typeface="Raleway"/>
                <a:sym typeface="Raleway"/>
              </a:rPr>
              <a:t>proposals</a:t>
            </a:r>
            <a:r>
              <a:rPr lang="en" sz="1300">
                <a:latin typeface="Raleway"/>
                <a:ea typeface="Raleway"/>
                <a:cs typeface="Raleway"/>
                <a:sym typeface="Raleway"/>
              </a:rPr>
              <a:t> for change the article suggests.</a:t>
            </a:r>
            <a:endParaRPr sz="1300">
              <a:latin typeface="Raleway"/>
              <a:ea typeface="Raleway"/>
              <a:cs typeface="Raleway"/>
              <a:sym typeface="Raleway"/>
            </a:endParaRPr>
          </a:p>
        </p:txBody>
      </p:sp>
      <p:sp>
        <p:nvSpPr>
          <p:cNvPr id="366" name="Google Shape;366;p43"/>
          <p:cNvSpPr txBox="1"/>
          <p:nvPr/>
        </p:nvSpPr>
        <p:spPr>
          <a:xfrm>
            <a:off x="68150" y="2177750"/>
            <a:ext cx="4505700" cy="11244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38761D"/>
              </a:buClr>
              <a:buSzPts val="1200"/>
              <a:buChar char="-"/>
            </a:pPr>
            <a:r>
              <a:rPr lang="en" sz="1200">
                <a:solidFill>
                  <a:srgbClr val="38761D"/>
                </a:solidFill>
                <a:latin typeface="Poppins"/>
                <a:ea typeface="Poppins"/>
                <a:cs typeface="Poppins"/>
                <a:sym typeface="Poppins"/>
              </a:rPr>
              <a:t>“Comprehensive research and other educational efforts to publicly voice experiences of people of color with institutionalized racism in health-related institutions–and their policy solutions–constitute one step.</a:t>
            </a:r>
            <a:r>
              <a:rPr lang="en" sz="1200">
                <a:solidFill>
                  <a:srgbClr val="38761D"/>
                </a:solidFill>
              </a:rPr>
              <a:t>”</a:t>
            </a:r>
            <a:endParaRPr sz="1200">
              <a:solidFill>
                <a:srgbClr val="38761D"/>
              </a:solidFill>
            </a:endParaRPr>
          </a:p>
          <a:p>
            <a:pPr indent="0" lvl="0" marL="914400" rtl="0" algn="l">
              <a:lnSpc>
                <a:spcPct val="100000"/>
              </a:lnSpc>
              <a:spcBef>
                <a:spcPts val="0"/>
              </a:spcBef>
              <a:spcAft>
                <a:spcPts val="0"/>
              </a:spcAft>
              <a:buNone/>
            </a:pPr>
            <a:r>
              <a:t/>
            </a:r>
            <a:endParaRPr sz="1100">
              <a:solidFill>
                <a:srgbClr val="38761D"/>
              </a:solidFill>
            </a:endParaRPr>
          </a:p>
          <a:p>
            <a:pPr indent="-304800" lvl="0" marL="457200" rtl="0" algn="l">
              <a:lnSpc>
                <a:spcPct val="100000"/>
              </a:lnSpc>
              <a:spcBef>
                <a:spcPts val="0"/>
              </a:spcBef>
              <a:spcAft>
                <a:spcPts val="0"/>
              </a:spcAft>
              <a:buClr>
                <a:srgbClr val="0000FF"/>
              </a:buClr>
              <a:buSzPts val="1200"/>
              <a:buFont typeface="Poppins"/>
              <a:buChar char="-"/>
            </a:pPr>
            <a:r>
              <a:rPr lang="en" sz="1200">
                <a:solidFill>
                  <a:srgbClr val="0000FF"/>
                </a:solidFill>
                <a:latin typeface="Poppins"/>
                <a:ea typeface="Poppins"/>
                <a:cs typeface="Poppins"/>
                <a:sym typeface="Poppins"/>
              </a:rPr>
              <a:t>“Another educational effort should involve calling out and teaching about the commonplace racist framing and structured-in practices of white (and white-oriented) administrators and </a:t>
            </a:r>
            <a:r>
              <a:rPr lang="en" sz="1200">
                <a:solidFill>
                  <a:srgbClr val="0000FF"/>
                </a:solidFill>
                <a:latin typeface="Poppins"/>
                <a:ea typeface="Poppins"/>
                <a:cs typeface="Poppins"/>
                <a:sym typeface="Poppins"/>
              </a:rPr>
              <a:t>professionals</a:t>
            </a:r>
            <a:r>
              <a:rPr lang="en" sz="1200">
                <a:solidFill>
                  <a:srgbClr val="0000FF"/>
                </a:solidFill>
                <a:latin typeface="Poppins"/>
                <a:ea typeface="Poppins"/>
                <a:cs typeface="Poppins"/>
                <a:sym typeface="Poppins"/>
              </a:rPr>
              <a:t> who still mostly control historically white medical, public health, and research-funding institutions.”</a:t>
            </a:r>
            <a:endParaRPr sz="1200">
              <a:solidFill>
                <a:srgbClr val="0000FF"/>
              </a:solidFill>
              <a:latin typeface="Poppins"/>
              <a:ea typeface="Poppins"/>
              <a:cs typeface="Poppins"/>
              <a:sym typeface="Poppins"/>
            </a:endParaRPr>
          </a:p>
          <a:p>
            <a:pPr indent="0" lvl="0" marL="914400" rtl="0" algn="l">
              <a:lnSpc>
                <a:spcPct val="100000"/>
              </a:lnSpc>
              <a:spcBef>
                <a:spcPts val="0"/>
              </a:spcBef>
              <a:spcAft>
                <a:spcPts val="0"/>
              </a:spcAft>
              <a:buNone/>
            </a:pPr>
            <a:r>
              <a:t/>
            </a:r>
            <a:endParaRPr sz="1100">
              <a:solidFill>
                <a:srgbClr val="0000FF"/>
              </a:solidFill>
              <a:latin typeface="Poppins"/>
              <a:ea typeface="Poppins"/>
              <a:cs typeface="Poppins"/>
              <a:sym typeface="Poppins"/>
            </a:endParaRPr>
          </a:p>
          <a:p>
            <a:pPr indent="-304800" lvl="0" marL="457200" rtl="0" algn="l">
              <a:lnSpc>
                <a:spcPct val="100000"/>
              </a:lnSpc>
              <a:spcBef>
                <a:spcPts val="0"/>
              </a:spcBef>
              <a:spcAft>
                <a:spcPts val="0"/>
              </a:spcAft>
              <a:buClr>
                <a:srgbClr val="9900FF"/>
              </a:buClr>
              <a:buSzPts val="1200"/>
              <a:buFont typeface="Poppins"/>
              <a:buChar char="-"/>
            </a:pPr>
            <a:r>
              <a:rPr lang="en" sz="1200">
                <a:solidFill>
                  <a:srgbClr val="9900FF"/>
                </a:solidFill>
                <a:latin typeface="Poppins"/>
                <a:ea typeface="Poppins"/>
                <a:cs typeface="Poppins"/>
                <a:sym typeface="Poppins"/>
              </a:rPr>
              <a:t>“One goal would be an accent on aggressive enforcement of existing civil rights laws.”</a:t>
            </a:r>
            <a:endParaRPr>
              <a:solidFill>
                <a:srgbClr val="9900FF"/>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latin typeface="Raleway"/>
              <a:ea typeface="Raleway"/>
              <a:cs typeface="Raleway"/>
              <a:sym typeface="Raleway"/>
            </a:endParaRPr>
          </a:p>
        </p:txBody>
      </p:sp>
      <p:sp>
        <p:nvSpPr>
          <p:cNvPr id="367" name="Google Shape;367;p43"/>
          <p:cNvSpPr txBox="1"/>
          <p:nvPr/>
        </p:nvSpPr>
        <p:spPr>
          <a:xfrm>
            <a:off x="4464100" y="2177750"/>
            <a:ext cx="4202700" cy="93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38761D"/>
              </a:buClr>
              <a:buSzPts val="1200"/>
              <a:buFont typeface="Poppins"/>
              <a:buChar char="-"/>
            </a:pPr>
            <a:r>
              <a:rPr lang="en" sz="1200">
                <a:solidFill>
                  <a:srgbClr val="38761D"/>
                </a:solidFill>
                <a:latin typeface="Poppins"/>
                <a:ea typeface="Poppins"/>
                <a:cs typeface="Poppins"/>
                <a:sym typeface="Poppins"/>
              </a:rPr>
              <a:t>One way to bring about change is by telling </a:t>
            </a:r>
            <a:r>
              <a:rPr lang="en" sz="1200">
                <a:solidFill>
                  <a:srgbClr val="38761D"/>
                </a:solidFill>
                <a:latin typeface="Poppins"/>
                <a:ea typeface="Poppins"/>
                <a:cs typeface="Poppins"/>
                <a:sym typeface="Poppins"/>
              </a:rPr>
              <a:t>stories</a:t>
            </a:r>
            <a:r>
              <a:rPr lang="en" sz="1200">
                <a:solidFill>
                  <a:srgbClr val="38761D"/>
                </a:solidFill>
                <a:latin typeface="Poppins"/>
                <a:ea typeface="Poppins"/>
                <a:cs typeface="Poppins"/>
                <a:sym typeface="Poppins"/>
              </a:rPr>
              <a:t> of those who have </a:t>
            </a:r>
            <a:r>
              <a:rPr lang="en" sz="1200">
                <a:solidFill>
                  <a:srgbClr val="38761D"/>
                </a:solidFill>
                <a:latin typeface="Poppins"/>
                <a:ea typeface="Poppins"/>
                <a:cs typeface="Poppins"/>
                <a:sym typeface="Poppins"/>
              </a:rPr>
              <a:t>experienced</a:t>
            </a:r>
            <a:r>
              <a:rPr lang="en" sz="1200">
                <a:solidFill>
                  <a:srgbClr val="38761D"/>
                </a:solidFill>
                <a:latin typeface="Poppins"/>
                <a:ea typeface="Poppins"/>
                <a:cs typeface="Poppins"/>
                <a:sym typeface="Poppins"/>
              </a:rPr>
              <a:t> unjust treatment in health care </a:t>
            </a:r>
            <a:r>
              <a:rPr lang="en" sz="1200">
                <a:solidFill>
                  <a:srgbClr val="38761D"/>
                </a:solidFill>
                <a:latin typeface="Poppins"/>
                <a:ea typeface="Poppins"/>
                <a:cs typeface="Poppins"/>
                <a:sym typeface="Poppins"/>
              </a:rPr>
              <a:t>institutes and what solution came out of it</a:t>
            </a:r>
            <a:endParaRPr sz="1200">
              <a:solidFill>
                <a:srgbClr val="0000FF"/>
              </a:solidFill>
              <a:latin typeface="Poppins"/>
              <a:ea typeface="Poppins"/>
              <a:cs typeface="Poppins"/>
              <a:sym typeface="Poppins"/>
            </a:endParaRPr>
          </a:p>
          <a:p>
            <a:pPr indent="0" lvl="0" marL="0" rtl="0" algn="l">
              <a:spcBef>
                <a:spcPts val="0"/>
              </a:spcBef>
              <a:spcAft>
                <a:spcPts val="0"/>
              </a:spcAft>
              <a:buNone/>
            </a:pPr>
            <a:r>
              <a:t/>
            </a:r>
            <a:endParaRPr sz="1200">
              <a:solidFill>
                <a:srgbClr val="38761D"/>
              </a:solidFill>
              <a:latin typeface="Poppins"/>
              <a:ea typeface="Poppins"/>
              <a:cs typeface="Poppins"/>
              <a:sym typeface="Poppins"/>
            </a:endParaRPr>
          </a:p>
        </p:txBody>
      </p:sp>
      <p:sp>
        <p:nvSpPr>
          <p:cNvPr id="368" name="Google Shape;368;p43"/>
          <p:cNvSpPr txBox="1"/>
          <p:nvPr/>
        </p:nvSpPr>
        <p:spPr>
          <a:xfrm>
            <a:off x="4464100" y="3302150"/>
            <a:ext cx="4202700" cy="93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000FF"/>
              </a:buClr>
              <a:buSzPts val="1200"/>
              <a:buFont typeface="Poppins"/>
              <a:buChar char="-"/>
            </a:pPr>
            <a:r>
              <a:rPr lang="en" sz="1200">
                <a:solidFill>
                  <a:srgbClr val="0000FF"/>
                </a:solidFill>
                <a:latin typeface="Poppins"/>
                <a:ea typeface="Poppins"/>
                <a:cs typeface="Poppins"/>
                <a:sym typeface="Poppins"/>
              </a:rPr>
              <a:t>Another way is to hold these institutes where this ideology is allowed accountale.  It is important to break down the way these institutes communicate ideas and the negative connotations these ideas bring in healthcare</a:t>
            </a:r>
            <a:endParaRPr>
              <a:latin typeface="Raleway"/>
              <a:ea typeface="Raleway"/>
              <a:cs typeface="Raleway"/>
              <a:sym typeface="Raleway"/>
            </a:endParaRPr>
          </a:p>
        </p:txBody>
      </p:sp>
      <p:sp>
        <p:nvSpPr>
          <p:cNvPr id="369" name="Google Shape;369;p43"/>
          <p:cNvSpPr txBox="1"/>
          <p:nvPr/>
        </p:nvSpPr>
        <p:spPr>
          <a:xfrm>
            <a:off x="4464100" y="4528750"/>
            <a:ext cx="4202700" cy="420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9900FF"/>
              </a:buClr>
              <a:buSzPts val="1200"/>
              <a:buFont typeface="Poppins"/>
              <a:buChar char="-"/>
            </a:pPr>
            <a:r>
              <a:rPr lang="en" sz="1200">
                <a:solidFill>
                  <a:srgbClr val="9900FF"/>
                </a:solidFill>
                <a:latin typeface="Poppins"/>
                <a:ea typeface="Poppins"/>
                <a:cs typeface="Poppins"/>
                <a:sym typeface="Poppins"/>
              </a:rPr>
              <a:t>Ensure laws that protect healthcare rights are enforced,. Ex. Title V of the 1964 Civil Rights Act</a:t>
            </a:r>
            <a:endParaRPr sz="1200">
              <a:solidFill>
                <a:srgbClr val="9900FF"/>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idx="1" type="subTitle"/>
          </p:nvPr>
        </p:nvSpPr>
        <p:spPr>
          <a:xfrm>
            <a:off x="534900" y="946525"/>
            <a:ext cx="7336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Sometimes language in an article can be a viewed as controversial  when discussing the main points of an article.</a:t>
            </a:r>
            <a:endParaRPr sz="1400"/>
          </a:p>
          <a:p>
            <a:pPr indent="0" lvl="0" marL="0" rtl="0" algn="l">
              <a:spcBef>
                <a:spcPts val="1600"/>
              </a:spcBef>
              <a:spcAft>
                <a:spcPts val="0"/>
              </a:spcAft>
              <a:buNone/>
            </a:pPr>
            <a:r>
              <a:rPr lang="en" sz="1400"/>
              <a:t>	For example this article mentions the word “white” often. This can be perceived as being </a:t>
            </a:r>
            <a:r>
              <a:rPr lang="en" sz="1400"/>
              <a:t>negative without giving proper context. It is a fact that many racist teachings stem from previously racist white institutes. By giving background and facts you can avoid any misunderstandings.</a:t>
            </a:r>
            <a:endParaRPr sz="1400"/>
          </a:p>
          <a:p>
            <a:pPr indent="0" lvl="0" marL="0" rtl="0" algn="l">
              <a:spcBef>
                <a:spcPts val="1600"/>
              </a:spcBef>
              <a:spcAft>
                <a:spcPts val="0"/>
              </a:spcAft>
              <a:buNone/>
            </a:pPr>
            <a:r>
              <a:rPr lang="en" sz="1400"/>
              <a:t>	When forming your own conclusion from the article it is important to not stray away from facts. It is important to address what you are 100% sure of and what is in the process- example can be future testing.</a:t>
            </a:r>
            <a:endParaRPr sz="1400"/>
          </a:p>
          <a:p>
            <a:pPr indent="0" lvl="0" marL="0" rtl="0" algn="l">
              <a:spcBef>
                <a:spcPts val="1600"/>
              </a:spcBef>
              <a:spcAft>
                <a:spcPts val="1600"/>
              </a:spcAft>
              <a:buNone/>
            </a:pPr>
            <a:r>
              <a:rPr lang="en" sz="1400"/>
              <a:t>	</a:t>
            </a:r>
            <a:endParaRPr sz="1400"/>
          </a:p>
        </p:txBody>
      </p:sp>
      <p:sp>
        <p:nvSpPr>
          <p:cNvPr id="375" name="Google Shape;375;p44"/>
          <p:cNvSpPr txBox="1"/>
          <p:nvPr>
            <p:ph type="title"/>
          </p:nvPr>
        </p:nvSpPr>
        <p:spPr>
          <a:xfrm>
            <a:off x="1114200" y="143050"/>
            <a:ext cx="6178200" cy="6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address any </a:t>
            </a:r>
            <a:r>
              <a:rPr i="1" lang="en"/>
              <a:t>concerns</a:t>
            </a:r>
            <a:r>
              <a:rPr lang="en"/>
              <a:t> the article may cause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idx="1" type="subTitle"/>
          </p:nvPr>
        </p:nvSpPr>
        <p:spPr>
          <a:xfrm>
            <a:off x="2143800" y="2051675"/>
            <a:ext cx="4856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Feagin, Joe, and Zinobia Bennefield. "Systemic racism and US health care." Social science &amp; medicine 103 (2014): 7-14.</a:t>
            </a:r>
            <a:endParaRPr sz="1300"/>
          </a:p>
          <a:p>
            <a:pPr indent="0" lvl="0" marL="0" rtl="0" algn="l">
              <a:spcBef>
                <a:spcPts val="1600"/>
              </a:spcBef>
              <a:spcAft>
                <a:spcPts val="1600"/>
              </a:spcAft>
              <a:buNone/>
            </a:pPr>
            <a:r>
              <a:rPr lang="en" sz="1400"/>
              <a:t>	</a:t>
            </a:r>
            <a:endParaRPr sz="1400"/>
          </a:p>
        </p:txBody>
      </p:sp>
      <p:sp>
        <p:nvSpPr>
          <p:cNvPr id="381" name="Google Shape;381;p45"/>
          <p:cNvSpPr txBox="1"/>
          <p:nvPr>
            <p:ph type="title"/>
          </p:nvPr>
        </p:nvSpPr>
        <p:spPr>
          <a:xfrm>
            <a:off x="1482900" y="1484475"/>
            <a:ext cx="61782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idx="1" type="subTitle"/>
          </p:nvPr>
        </p:nvSpPr>
        <p:spPr>
          <a:xfrm>
            <a:off x="534900" y="864050"/>
            <a:ext cx="48564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0" lvl="0" marL="0" rtl="0" algn="l">
              <a:spcBef>
                <a:spcPts val="1600"/>
              </a:spcBef>
              <a:spcAft>
                <a:spcPts val="1600"/>
              </a:spcAft>
              <a:buNone/>
            </a:pPr>
            <a:r>
              <a:rPr lang="en" sz="1400"/>
              <a:t>	</a:t>
            </a:r>
            <a:endParaRPr sz="1400"/>
          </a:p>
        </p:txBody>
      </p:sp>
      <p:sp>
        <p:nvSpPr>
          <p:cNvPr id="387" name="Google Shape;387;p46"/>
          <p:cNvSpPr txBox="1"/>
          <p:nvPr>
            <p:ph type="title"/>
          </p:nvPr>
        </p:nvSpPr>
        <p:spPr>
          <a:xfrm>
            <a:off x="1116000" y="1680975"/>
            <a:ext cx="6912000" cy="6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Group Discussion On Systemic Racism and U.S. Health Care</a:t>
            </a:r>
            <a:endParaRPr/>
          </a:p>
          <a:p>
            <a:pPr indent="0" lvl="0" marL="0" rtl="0" algn="ctr">
              <a:spcBef>
                <a:spcPts val="0"/>
              </a:spcBef>
              <a:spcAft>
                <a:spcPts val="0"/>
              </a:spcAft>
              <a:buNone/>
            </a:pPr>
            <a:r>
              <a:rPr lang="en" sz="1200">
                <a:latin typeface="Raleway"/>
                <a:ea typeface="Raleway"/>
                <a:cs typeface="Raleway"/>
                <a:sym typeface="Raleway"/>
              </a:rPr>
              <a:t>(</a:t>
            </a:r>
            <a:r>
              <a:rPr lang="en" sz="1200">
                <a:latin typeface="Raleway"/>
                <a:ea typeface="Raleway"/>
                <a:cs typeface="Raleway"/>
                <a:sym typeface="Raleway"/>
              </a:rPr>
              <a:t>don't</a:t>
            </a:r>
            <a:r>
              <a:rPr lang="en" sz="1200">
                <a:latin typeface="Raleway"/>
                <a:ea typeface="Raleway"/>
                <a:cs typeface="Raleway"/>
                <a:sym typeface="Raleway"/>
              </a:rPr>
              <a:t> hesitate to tell your experiences, ask any questions, and/or reflect on ideas!)</a:t>
            </a:r>
            <a:endParaRPr sz="1200">
              <a:latin typeface="Raleway"/>
              <a:ea typeface="Raleway"/>
              <a:cs typeface="Raleway"/>
              <a:sym typeface="Raleway"/>
            </a:endParaRPr>
          </a:p>
        </p:txBody>
      </p:sp>
      <p:sp>
        <p:nvSpPr>
          <p:cNvPr id="388" name="Google Shape;388;p46">
            <a:hlinkClick r:id="rId3"/>
          </p:cNvPr>
          <p:cNvSpPr txBox="1"/>
          <p:nvPr/>
        </p:nvSpPr>
        <p:spPr>
          <a:xfrm>
            <a:off x="1873350" y="3528700"/>
            <a:ext cx="53973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aleway Thin"/>
                <a:ea typeface="Raleway Thin"/>
                <a:cs typeface="Raleway Thin"/>
                <a:sym typeface="Raleway Thin"/>
              </a:rPr>
              <a:t>Link to Pre-Health Research Journal Club Presentation Form:</a:t>
            </a:r>
            <a:endParaRPr sz="1300">
              <a:latin typeface="Raleway Thin"/>
              <a:ea typeface="Raleway Thin"/>
              <a:cs typeface="Raleway Thin"/>
              <a:sym typeface="Raleway Thin"/>
            </a:endParaRPr>
          </a:p>
          <a:p>
            <a:pPr indent="0" lvl="0" marL="0" rtl="0" algn="ctr">
              <a:spcBef>
                <a:spcPts val="0"/>
              </a:spcBef>
              <a:spcAft>
                <a:spcPts val="0"/>
              </a:spcAft>
              <a:buNone/>
            </a:pPr>
            <a:r>
              <a:rPr lang="en" sz="1200" u="sng">
                <a:solidFill>
                  <a:schemeClr val="hlink"/>
                </a:solidFill>
                <a:latin typeface="Raleway"/>
                <a:ea typeface="Raleway"/>
                <a:cs typeface="Raleway"/>
                <a:sym typeface="Raleway"/>
                <a:hlinkClick r:id="rId4"/>
              </a:rPr>
              <a:t>https://forms.gle/5wJCUdBbhHrye5j17</a:t>
            </a:r>
            <a:endParaRPr u="sng">
              <a:solidFill>
                <a:srgbClr val="0000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7"/>
          <p:cNvSpPr txBox="1"/>
          <p:nvPr>
            <p:ph type="ctrTitle"/>
          </p:nvPr>
        </p:nvSpPr>
        <p:spPr>
          <a:xfrm>
            <a:off x="2593225" y="1713250"/>
            <a:ext cx="4313100" cy="123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SUPPLEMENTARY DISCUSSION</a:t>
            </a:r>
            <a:endParaRPr/>
          </a:p>
        </p:txBody>
      </p:sp>
      <p:sp>
        <p:nvSpPr>
          <p:cNvPr id="394" name="Google Shape;394;p47"/>
          <p:cNvSpPr txBox="1"/>
          <p:nvPr/>
        </p:nvSpPr>
        <p:spPr>
          <a:xfrm>
            <a:off x="2537725" y="3004425"/>
            <a:ext cx="44241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aleway"/>
                <a:ea typeface="Raleway"/>
                <a:cs typeface="Raleway"/>
                <a:sym typeface="Raleway"/>
              </a:rPr>
              <a:t>Health Disparities: </a:t>
            </a:r>
            <a:r>
              <a:rPr b="1" lang="en">
                <a:latin typeface="Raleway"/>
                <a:ea typeface="Raleway"/>
                <a:cs typeface="Raleway"/>
                <a:sym typeface="Raleway"/>
              </a:rPr>
              <a:t>COVID-19 and LGBTQIA+ </a:t>
            </a:r>
            <a:endParaRPr b="1">
              <a:latin typeface="Raleway"/>
              <a:ea typeface="Raleway"/>
              <a:cs typeface="Raleway"/>
              <a:sym typeface="Raleway"/>
            </a:endParaRPr>
          </a:p>
        </p:txBody>
      </p:sp>
      <p:sp>
        <p:nvSpPr>
          <p:cNvPr id="395" name="Google Shape;395;p47"/>
          <p:cNvSpPr txBox="1"/>
          <p:nvPr/>
        </p:nvSpPr>
        <p:spPr>
          <a:xfrm>
            <a:off x="2887875" y="3853350"/>
            <a:ext cx="3947400" cy="12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Overview</a:t>
            </a:r>
            <a:r>
              <a:rPr lang="en">
                <a:latin typeface="Raleway"/>
                <a:ea typeface="Raleway"/>
                <a:cs typeface="Raleway"/>
                <a:sym typeface="Raleway"/>
              </a:rPr>
              <a:t>:</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Lessons Learned From Pandemics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CDC </a:t>
            </a:r>
            <a:r>
              <a:rPr lang="en">
                <a:latin typeface="Raleway"/>
                <a:ea typeface="Raleway"/>
                <a:cs typeface="Raleway"/>
                <a:sym typeface="Raleway"/>
              </a:rPr>
              <a:t>Statistical</a:t>
            </a:r>
            <a:r>
              <a:rPr lang="en">
                <a:latin typeface="Raleway"/>
                <a:ea typeface="Raleway"/>
                <a:cs typeface="Raleway"/>
                <a:sym typeface="Raleway"/>
              </a:rPr>
              <a:t> Analysis of COVID-19’s </a:t>
            </a:r>
            <a:r>
              <a:rPr lang="en">
                <a:latin typeface="Raleway"/>
                <a:ea typeface="Raleway"/>
                <a:cs typeface="Raleway"/>
                <a:sym typeface="Raleway"/>
              </a:rPr>
              <a:t>Effect</a:t>
            </a:r>
            <a:r>
              <a:rPr lang="en">
                <a:latin typeface="Raleway"/>
                <a:ea typeface="Raleway"/>
                <a:cs typeface="Raleway"/>
                <a:sym typeface="Raleway"/>
              </a:rPr>
              <a:t> on Populations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New LGBTQIA+ Healthcare Order</a:t>
            </a:r>
            <a:endParaRPr>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8"/>
          <p:cNvPicPr preferRelativeResize="0"/>
          <p:nvPr/>
        </p:nvPicPr>
        <p:blipFill>
          <a:blip r:embed="rId3">
            <a:alphaModFix/>
          </a:blip>
          <a:stretch>
            <a:fillRect/>
          </a:stretch>
        </p:blipFill>
        <p:spPr>
          <a:xfrm>
            <a:off x="2071199" y="231475"/>
            <a:ext cx="5001602" cy="1335225"/>
          </a:xfrm>
          <a:prstGeom prst="rect">
            <a:avLst/>
          </a:prstGeom>
          <a:noFill/>
          <a:ln>
            <a:noFill/>
          </a:ln>
        </p:spPr>
      </p:pic>
      <p:pic>
        <p:nvPicPr>
          <p:cNvPr id="401" name="Google Shape;401;p48"/>
          <p:cNvPicPr preferRelativeResize="0"/>
          <p:nvPr/>
        </p:nvPicPr>
        <p:blipFill>
          <a:blip r:embed="rId4">
            <a:alphaModFix/>
          </a:blip>
          <a:stretch>
            <a:fillRect/>
          </a:stretch>
        </p:blipFill>
        <p:spPr>
          <a:xfrm>
            <a:off x="6328225" y="3808275"/>
            <a:ext cx="2815775" cy="1335225"/>
          </a:xfrm>
          <a:prstGeom prst="rect">
            <a:avLst/>
          </a:prstGeom>
          <a:noFill/>
          <a:ln>
            <a:noFill/>
          </a:ln>
        </p:spPr>
      </p:pic>
      <p:sp>
        <p:nvSpPr>
          <p:cNvPr id="402" name="Google Shape;402;p48"/>
          <p:cNvSpPr txBox="1"/>
          <p:nvPr/>
        </p:nvSpPr>
        <p:spPr>
          <a:xfrm>
            <a:off x="213025" y="1566700"/>
            <a:ext cx="8339700" cy="30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Why is COVID-19 so unpredictable?</a:t>
            </a:r>
            <a:endParaRPr b="1">
              <a:latin typeface="Raleway"/>
              <a:ea typeface="Raleway"/>
              <a:cs typeface="Raleway"/>
              <a:sym typeface="Raleway"/>
            </a:endParaRPr>
          </a:p>
          <a:p>
            <a:pPr indent="0" lvl="0" marL="0" rtl="0" algn="l">
              <a:spcBef>
                <a:spcPts val="0"/>
              </a:spcBef>
              <a:spcAft>
                <a:spcPts val="0"/>
              </a:spcAft>
              <a:buNone/>
            </a:pPr>
            <a:r>
              <a:t/>
            </a:r>
            <a:endParaRPr>
              <a:latin typeface="EB Garamond"/>
              <a:ea typeface="EB Garamond"/>
              <a:cs typeface="EB Garamond"/>
              <a:sym typeface="EB Garamond"/>
            </a:endParaRPr>
          </a:p>
          <a:p>
            <a:pPr indent="0" lvl="0" marL="0" rtl="0" algn="l">
              <a:lnSpc>
                <a:spcPct val="115000"/>
              </a:lnSpc>
              <a:spcBef>
                <a:spcPts val="0"/>
              </a:spcBef>
              <a:spcAft>
                <a:spcPts val="0"/>
              </a:spcAft>
              <a:buNone/>
            </a:pPr>
            <a:r>
              <a:rPr lang="en">
                <a:latin typeface="EB Garamond"/>
                <a:ea typeface="EB Garamond"/>
                <a:cs typeface="EB Garamond"/>
                <a:sym typeface="EB Garamond"/>
              </a:rPr>
              <a:t>The epidemiology of other serious coronaviruses (SARS-CoV-1, the virus that causes severe acute respiratory syndrome [SARS] and Middle East respiratory syndrome coronavirus [MERS-CoV]) is substantially different from that of SARS-CoV-2; therefore, these pathogens do not provide useful models for predicting what to expect with this pandemic.</a:t>
            </a:r>
            <a:endParaRPr>
              <a:latin typeface="EB Garamond"/>
              <a:ea typeface="EB Garamond"/>
              <a:cs typeface="EB Garamond"/>
              <a:sym typeface="EB Garamond"/>
            </a:endParaRPr>
          </a:p>
          <a:p>
            <a:pPr indent="0" lvl="0" marL="0" rtl="0" algn="l">
              <a:lnSpc>
                <a:spcPct val="115000"/>
              </a:lnSpc>
              <a:spcBef>
                <a:spcPts val="0"/>
              </a:spcBef>
              <a:spcAft>
                <a:spcPts val="0"/>
              </a:spcAft>
              <a:buNone/>
            </a:pPr>
            <a:r>
              <a:t/>
            </a:r>
            <a:endParaRPr>
              <a:latin typeface="EB Garamond"/>
              <a:ea typeface="EB Garamond"/>
              <a:cs typeface="EB Garamond"/>
              <a:sym typeface="EB Garamond"/>
            </a:endParaRPr>
          </a:p>
          <a:p>
            <a:pPr indent="0" lvl="0" marL="0" rtl="0" algn="l">
              <a:lnSpc>
                <a:spcPct val="115000"/>
              </a:lnSpc>
              <a:spcBef>
                <a:spcPts val="0"/>
              </a:spcBef>
              <a:spcAft>
                <a:spcPts val="0"/>
              </a:spcAft>
              <a:buNone/>
            </a:pPr>
            <a:r>
              <a:rPr lang="en">
                <a:latin typeface="EB Garamond"/>
                <a:ea typeface="EB Garamond"/>
                <a:cs typeface="EB Garamond"/>
                <a:sym typeface="EB Garamond"/>
              </a:rPr>
              <a:t>Current Study: </a:t>
            </a:r>
            <a:endParaRPr>
              <a:latin typeface="EB Garamond"/>
              <a:ea typeface="EB Garamond"/>
              <a:cs typeface="EB Garamond"/>
              <a:sym typeface="EB Garamond"/>
            </a:endParaRPr>
          </a:p>
          <a:p>
            <a:pPr indent="-317500" lvl="0" marL="457200" rtl="0" algn="l">
              <a:lnSpc>
                <a:spcPct val="115000"/>
              </a:lnSpc>
              <a:spcBef>
                <a:spcPts val="0"/>
              </a:spcBef>
              <a:spcAft>
                <a:spcPts val="0"/>
              </a:spcAft>
              <a:buSzPts val="1400"/>
              <a:buFont typeface="EB Garamond"/>
              <a:buChar char="-"/>
            </a:pPr>
            <a:r>
              <a:rPr lang="en">
                <a:latin typeface="EB Garamond"/>
                <a:ea typeface="EB Garamond"/>
                <a:cs typeface="EB Garamond"/>
                <a:sym typeface="EB Garamond"/>
              </a:rPr>
              <a:t>Best comparative model is pandemic </a:t>
            </a:r>
            <a:r>
              <a:rPr lang="en">
                <a:latin typeface="EB Garamond"/>
                <a:ea typeface="EB Garamond"/>
                <a:cs typeface="EB Garamond"/>
                <a:sym typeface="EB Garamond"/>
              </a:rPr>
              <a:t>influenza</a:t>
            </a:r>
            <a:r>
              <a:rPr lang="en">
                <a:latin typeface="EB Garamond"/>
                <a:ea typeface="EB Garamond"/>
                <a:cs typeface="EB Garamond"/>
                <a:sym typeface="EB Garamond"/>
              </a:rPr>
              <a:t>. Since the early 1700s, at least eight global influenza pandemics have occurred.</a:t>
            </a:r>
            <a:endParaRPr>
              <a:latin typeface="EB Garamond"/>
              <a:ea typeface="EB Garamond"/>
              <a:cs typeface="EB Garamond"/>
              <a:sym typeface="EB Garamond"/>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ctrTitle"/>
          </p:nvPr>
        </p:nvSpPr>
        <p:spPr>
          <a:xfrm>
            <a:off x="2339725" y="344350"/>
            <a:ext cx="4766700" cy="6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Step 1 </a:t>
            </a:r>
            <a:r>
              <a:rPr lang="en" sz="4500"/>
              <a:t> </a:t>
            </a:r>
            <a:endParaRPr sz="4500"/>
          </a:p>
        </p:txBody>
      </p:sp>
      <p:sp>
        <p:nvSpPr>
          <p:cNvPr id="197" name="Google Shape;197;p22"/>
          <p:cNvSpPr txBox="1"/>
          <p:nvPr>
            <p:ph idx="1" type="body"/>
          </p:nvPr>
        </p:nvSpPr>
        <p:spPr>
          <a:xfrm>
            <a:off x="1609525" y="1983475"/>
            <a:ext cx="5673000" cy="20583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i="1" lang="en" sz="2800"/>
              <a:t>CHOOSING </a:t>
            </a:r>
            <a:endParaRPr b="1" i="1" sz="2800"/>
          </a:p>
          <a:p>
            <a:pPr indent="0" lvl="0" marL="457200" rtl="0" algn="ctr">
              <a:spcBef>
                <a:spcPts val="1600"/>
              </a:spcBef>
              <a:spcAft>
                <a:spcPts val="0"/>
              </a:spcAft>
              <a:buNone/>
            </a:pPr>
            <a:r>
              <a:rPr b="1" i="1" lang="en" sz="2800"/>
              <a:t>A </a:t>
            </a:r>
            <a:endParaRPr b="1" i="1" sz="2800"/>
          </a:p>
          <a:p>
            <a:pPr indent="0" lvl="0" marL="457200" rtl="0" algn="ctr">
              <a:spcBef>
                <a:spcPts val="1600"/>
              </a:spcBef>
              <a:spcAft>
                <a:spcPts val="1600"/>
              </a:spcAft>
              <a:buNone/>
            </a:pPr>
            <a:r>
              <a:rPr b="1" i="1" lang="en" sz="2800"/>
              <a:t>JOURNAL ARTICLE</a:t>
            </a:r>
            <a:endParaRPr b="1" i="1" sz="2800"/>
          </a:p>
        </p:txBody>
      </p:sp>
      <p:pic>
        <p:nvPicPr>
          <p:cNvPr id="198" name="Google Shape;198;p22"/>
          <p:cNvPicPr preferRelativeResize="0"/>
          <p:nvPr/>
        </p:nvPicPr>
        <p:blipFill>
          <a:blip r:embed="rId3">
            <a:alphaModFix/>
          </a:blip>
          <a:stretch>
            <a:fillRect/>
          </a:stretch>
        </p:blipFill>
        <p:spPr>
          <a:xfrm rot="392658">
            <a:off x="7061594" y="655632"/>
            <a:ext cx="1412411" cy="1828062"/>
          </a:xfrm>
          <a:prstGeom prst="rect">
            <a:avLst/>
          </a:prstGeom>
          <a:noFill/>
          <a:ln>
            <a:noFill/>
          </a:ln>
        </p:spPr>
      </p:pic>
      <p:pic>
        <p:nvPicPr>
          <p:cNvPr id="199" name="Google Shape;199;p22"/>
          <p:cNvPicPr preferRelativeResize="0"/>
          <p:nvPr/>
        </p:nvPicPr>
        <p:blipFill>
          <a:blip r:embed="rId4">
            <a:alphaModFix/>
          </a:blip>
          <a:stretch>
            <a:fillRect/>
          </a:stretch>
        </p:blipFill>
        <p:spPr>
          <a:xfrm rot="-503952">
            <a:off x="451513" y="3177537"/>
            <a:ext cx="1767176" cy="17671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9"/>
          <p:cNvSpPr txBox="1"/>
          <p:nvPr/>
        </p:nvSpPr>
        <p:spPr>
          <a:xfrm>
            <a:off x="204475" y="233825"/>
            <a:ext cx="8339700" cy="49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Raleway"/>
                <a:ea typeface="Raleway"/>
                <a:cs typeface="Raleway"/>
                <a:sym typeface="Raleway"/>
              </a:rPr>
              <a:t>SARS-CoV-2 vs. Pandemic Influenza Virus</a:t>
            </a:r>
            <a:endParaRPr b="1">
              <a:latin typeface="Raleway"/>
              <a:ea typeface="Raleway"/>
              <a:cs typeface="Raleway"/>
              <a:sym typeface="Raleway"/>
            </a:endParaRPr>
          </a:p>
          <a:p>
            <a:pPr indent="0" lvl="0" marL="0" rtl="0" algn="l">
              <a:lnSpc>
                <a:spcPct val="115000"/>
              </a:lnSpc>
              <a:spcBef>
                <a:spcPts val="0"/>
              </a:spcBef>
              <a:spcAft>
                <a:spcPts val="0"/>
              </a:spcAft>
              <a:buNone/>
            </a:pPr>
            <a:r>
              <a:rPr b="1" lang="en">
                <a:latin typeface="Raleway"/>
                <a:ea typeface="Raleway"/>
                <a:cs typeface="Raleway"/>
                <a:sym typeface="Raleway"/>
              </a:rPr>
              <a:t>Similarities: </a:t>
            </a:r>
            <a:endParaRPr b="1">
              <a:latin typeface="Raleway"/>
              <a:ea typeface="Raleway"/>
              <a:cs typeface="Raleway"/>
              <a:sym typeface="Raleway"/>
            </a:endParaRPr>
          </a:p>
          <a:p>
            <a:pPr indent="-317500" lvl="0" marL="457200" rtl="0" algn="l">
              <a:lnSpc>
                <a:spcPct val="115000"/>
              </a:lnSpc>
              <a:spcBef>
                <a:spcPts val="0"/>
              </a:spcBef>
              <a:spcAft>
                <a:spcPts val="0"/>
              </a:spcAft>
              <a:buSzPts val="1400"/>
              <a:buFont typeface="Raleway"/>
              <a:buChar char="-"/>
            </a:pPr>
            <a:r>
              <a:rPr lang="en">
                <a:latin typeface="Raleway"/>
                <a:ea typeface="Raleway"/>
                <a:cs typeface="Raleway"/>
                <a:sym typeface="Raleway"/>
              </a:rPr>
              <a:t>Novel viral pathogens, resulting in worldwide susceptibility.</a:t>
            </a:r>
            <a:endParaRPr>
              <a:latin typeface="Raleway"/>
              <a:ea typeface="Raleway"/>
              <a:cs typeface="Raleway"/>
              <a:sym typeface="Raleway"/>
            </a:endParaRPr>
          </a:p>
          <a:p>
            <a:pPr indent="-317500" lvl="0" marL="457200" rtl="0" algn="l">
              <a:lnSpc>
                <a:spcPct val="115000"/>
              </a:lnSpc>
              <a:spcBef>
                <a:spcPts val="0"/>
              </a:spcBef>
              <a:spcAft>
                <a:spcPts val="0"/>
              </a:spcAft>
              <a:buSzPts val="1400"/>
              <a:buFont typeface="Raleway"/>
              <a:buChar char="-"/>
            </a:pPr>
            <a:r>
              <a:rPr lang="en">
                <a:latin typeface="Raleway"/>
                <a:ea typeface="Raleway"/>
                <a:cs typeface="Raleway"/>
                <a:sym typeface="Raleway"/>
              </a:rPr>
              <a:t>Spread via respiratory route;  asymptomatic transmission </a:t>
            </a:r>
            <a:endParaRPr>
              <a:latin typeface="Raleway"/>
              <a:ea typeface="Raleway"/>
              <a:cs typeface="Raleway"/>
              <a:sym typeface="Raleway"/>
            </a:endParaRPr>
          </a:p>
          <a:p>
            <a:pPr indent="-317500" lvl="1" marL="914400" rtl="0" algn="l">
              <a:lnSpc>
                <a:spcPct val="115000"/>
              </a:lnSpc>
              <a:spcBef>
                <a:spcPts val="0"/>
              </a:spcBef>
              <a:spcAft>
                <a:spcPts val="0"/>
              </a:spcAft>
              <a:buSzPts val="1400"/>
              <a:buFont typeface="Raleway"/>
              <a:buChar char="-"/>
            </a:pPr>
            <a:r>
              <a:rPr lang="en">
                <a:latin typeface="Raleway"/>
                <a:ea typeface="Raleway"/>
                <a:cs typeface="Raleway"/>
                <a:sym typeface="Raleway"/>
              </a:rPr>
              <a:t>Public health officials stated the 25% of all COVID cases may be asymptomatic</a:t>
            </a:r>
            <a:endParaRPr>
              <a:latin typeface="Raleway"/>
              <a:ea typeface="Raleway"/>
              <a:cs typeface="Raleway"/>
              <a:sym typeface="Raleway"/>
            </a:endParaRPr>
          </a:p>
          <a:p>
            <a:pPr indent="0" lvl="0" marL="0" rtl="0" algn="l">
              <a:lnSpc>
                <a:spcPct val="115000"/>
              </a:lnSpc>
              <a:spcBef>
                <a:spcPts val="0"/>
              </a:spcBef>
              <a:spcAft>
                <a:spcPts val="0"/>
              </a:spcAft>
              <a:buNone/>
            </a:pPr>
            <a:r>
              <a:t/>
            </a:r>
            <a:endParaRPr b="1">
              <a:latin typeface="Raleway"/>
              <a:ea typeface="Raleway"/>
              <a:cs typeface="Raleway"/>
              <a:sym typeface="Raleway"/>
            </a:endParaRPr>
          </a:p>
          <a:p>
            <a:pPr indent="0" lvl="0" marL="0" rtl="0" algn="l">
              <a:lnSpc>
                <a:spcPct val="115000"/>
              </a:lnSpc>
              <a:spcBef>
                <a:spcPts val="0"/>
              </a:spcBef>
              <a:spcAft>
                <a:spcPts val="0"/>
              </a:spcAft>
              <a:buNone/>
            </a:pPr>
            <a:r>
              <a:rPr b="1" lang="en">
                <a:latin typeface="Raleway"/>
                <a:ea typeface="Raleway"/>
                <a:cs typeface="Raleway"/>
                <a:sym typeface="Raleway"/>
              </a:rPr>
              <a:t>Differences: </a:t>
            </a:r>
            <a:endParaRPr b="1">
              <a:latin typeface="Raleway"/>
              <a:ea typeface="Raleway"/>
              <a:cs typeface="Raleway"/>
              <a:sym typeface="Raleway"/>
            </a:endParaRPr>
          </a:p>
          <a:p>
            <a:pPr indent="-317500" lvl="0" marL="457200" rtl="0" algn="l">
              <a:lnSpc>
                <a:spcPct val="115000"/>
              </a:lnSpc>
              <a:spcBef>
                <a:spcPts val="0"/>
              </a:spcBef>
              <a:spcAft>
                <a:spcPts val="0"/>
              </a:spcAft>
              <a:buSzPts val="1400"/>
              <a:buFont typeface="Raleway"/>
              <a:buChar char="-"/>
            </a:pPr>
            <a:r>
              <a:rPr lang="en">
                <a:latin typeface="Raleway"/>
                <a:ea typeface="Raleway"/>
                <a:cs typeface="Raleway"/>
                <a:sym typeface="Raleway"/>
              </a:rPr>
              <a:t>Incubation periods [influenza: range 1 to 4 days] [COVID-19: range 2 to 14 days]</a:t>
            </a:r>
            <a:endParaRPr>
              <a:latin typeface="Raleway"/>
              <a:ea typeface="Raleway"/>
              <a:cs typeface="Raleway"/>
              <a:sym typeface="Raleway"/>
            </a:endParaRPr>
          </a:p>
          <a:p>
            <a:pPr indent="0" lvl="0" marL="0" rtl="0" algn="l">
              <a:lnSpc>
                <a:spcPct val="115000"/>
              </a:lnSpc>
              <a:spcBef>
                <a:spcPts val="0"/>
              </a:spcBef>
              <a:spcAft>
                <a:spcPts val="0"/>
              </a:spcAft>
              <a:buNone/>
            </a:pPr>
            <a:r>
              <a:t/>
            </a:r>
            <a:endParaRPr b="1">
              <a:latin typeface="Raleway"/>
              <a:ea typeface="Raleway"/>
              <a:cs typeface="Raleway"/>
              <a:sym typeface="Raleway"/>
            </a:endParaRPr>
          </a:p>
          <a:p>
            <a:pPr indent="0" lvl="0" marL="0" rtl="0" algn="l">
              <a:lnSpc>
                <a:spcPct val="115000"/>
              </a:lnSpc>
              <a:spcBef>
                <a:spcPts val="0"/>
              </a:spcBef>
              <a:spcAft>
                <a:spcPts val="0"/>
              </a:spcAft>
              <a:buNone/>
            </a:pPr>
            <a:r>
              <a:rPr b="1" i="1" lang="en">
                <a:latin typeface="Raleway"/>
                <a:ea typeface="Raleway"/>
                <a:cs typeface="Raleway"/>
                <a:sym typeface="Raleway"/>
              </a:rPr>
              <a:t>One way to quantify the transmissibility of a virus is to determine the basic reproductive number (R0) for that virus. The R0 is the average number of new infections that result from a single infected person in a wholly susceptible population.</a:t>
            </a:r>
            <a:endParaRPr b="1" i="1">
              <a:latin typeface="Raleway"/>
              <a:ea typeface="Raleway"/>
              <a:cs typeface="Raleway"/>
              <a:sym typeface="Raleway"/>
            </a:endParaRPr>
          </a:p>
          <a:p>
            <a:pPr indent="0" lvl="0" marL="0" rtl="0" algn="l">
              <a:lnSpc>
                <a:spcPct val="115000"/>
              </a:lnSpc>
              <a:spcBef>
                <a:spcPts val="0"/>
              </a:spcBef>
              <a:spcAft>
                <a:spcPts val="0"/>
              </a:spcAft>
              <a:buNone/>
            </a:pPr>
            <a:r>
              <a:t/>
            </a:r>
            <a:endParaRPr b="1" i="1">
              <a:latin typeface="Raleway"/>
              <a:ea typeface="Raleway"/>
              <a:cs typeface="Raleway"/>
              <a:sym typeface="Raleway"/>
            </a:endParaRPr>
          </a:p>
          <a:p>
            <a:pPr indent="-317500" lvl="0" marL="457200" rtl="0" algn="l">
              <a:lnSpc>
                <a:spcPct val="115000"/>
              </a:lnSpc>
              <a:spcBef>
                <a:spcPts val="0"/>
              </a:spcBef>
              <a:spcAft>
                <a:spcPts val="0"/>
              </a:spcAft>
              <a:buSzPts val="1400"/>
              <a:buFont typeface="Raleway"/>
              <a:buChar char="-"/>
            </a:pPr>
            <a:r>
              <a:rPr lang="en">
                <a:latin typeface="Raleway"/>
                <a:ea typeface="Raleway"/>
                <a:cs typeface="Raleway"/>
                <a:sym typeface="Raleway"/>
              </a:rPr>
              <a:t>A higher R0 means more people will need to get infected and become immune before the pandemic can end. </a:t>
            </a:r>
            <a:endParaRPr>
              <a:latin typeface="Raleway"/>
              <a:ea typeface="Raleway"/>
              <a:cs typeface="Raleway"/>
              <a:sym typeface="Raleway"/>
            </a:endParaRPr>
          </a:p>
          <a:p>
            <a:pPr indent="-317500" lvl="0" marL="457200" rtl="0" algn="l">
              <a:lnSpc>
                <a:spcPct val="115000"/>
              </a:lnSpc>
              <a:spcBef>
                <a:spcPts val="0"/>
              </a:spcBef>
              <a:spcAft>
                <a:spcPts val="0"/>
              </a:spcAft>
              <a:buSzPts val="1400"/>
              <a:buFont typeface="Raleway"/>
              <a:buChar char="-"/>
            </a:pPr>
            <a:r>
              <a:rPr lang="en">
                <a:latin typeface="Raleway"/>
                <a:ea typeface="Raleway"/>
                <a:cs typeface="Raleway"/>
                <a:sym typeface="Raleway"/>
              </a:rPr>
              <a:t>Based on the most recent flu pandemics, this outbreak will likely last 18 to 24 months.</a:t>
            </a:r>
            <a:endParaRPr>
              <a:latin typeface="Raleway"/>
              <a:ea typeface="Raleway"/>
              <a:cs typeface="Raleway"/>
              <a:sym typeface="Raleway"/>
            </a:endParaRPr>
          </a:p>
          <a:p>
            <a:pPr indent="-317500" lvl="0" marL="457200" rtl="0" algn="l">
              <a:lnSpc>
                <a:spcPct val="115000"/>
              </a:lnSpc>
              <a:spcBef>
                <a:spcPts val="0"/>
              </a:spcBef>
              <a:spcAft>
                <a:spcPts val="0"/>
              </a:spcAft>
              <a:buSzPts val="1400"/>
              <a:buFont typeface="Raleway"/>
              <a:buChar char="-"/>
            </a:pPr>
            <a:r>
              <a:rPr lang="en">
                <a:latin typeface="Raleway"/>
                <a:ea typeface="Raleway"/>
                <a:cs typeface="Raleway"/>
                <a:sym typeface="Raleway"/>
              </a:rPr>
              <a:t>It likely won’t be halted until 60% to 70% of the population is immune.</a:t>
            </a:r>
            <a:endParaRPr>
              <a:latin typeface="Raleway"/>
              <a:ea typeface="Raleway"/>
              <a:cs typeface="Raleway"/>
              <a:sym typeface="Raleway"/>
            </a:endParaRPr>
          </a:p>
          <a:p>
            <a:pPr indent="0" lvl="0" marL="0" rtl="0" algn="l">
              <a:lnSpc>
                <a:spcPct val="115000"/>
              </a:lnSpc>
              <a:spcBef>
                <a:spcPts val="0"/>
              </a:spcBef>
              <a:spcAft>
                <a:spcPts val="0"/>
              </a:spcAft>
              <a:buNone/>
            </a:pPr>
            <a:r>
              <a:t/>
            </a:r>
            <a:endParaRPr b="1" i="1">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t/>
            </a:r>
            <a:endParaRPr b="1">
              <a:latin typeface="Raleway"/>
              <a:ea typeface="Raleway"/>
              <a:cs typeface="Raleway"/>
              <a:sym typeface="Raleway"/>
            </a:endParaRPr>
          </a:p>
          <a:p>
            <a:pPr indent="0" lvl="0" marL="0" rtl="0" algn="l">
              <a:lnSpc>
                <a:spcPct val="115000"/>
              </a:lnSpc>
              <a:spcBef>
                <a:spcPts val="0"/>
              </a:spcBef>
              <a:spcAft>
                <a:spcPts val="0"/>
              </a:spcAft>
              <a:buNone/>
            </a:pPr>
            <a:r>
              <a:t/>
            </a:r>
            <a:endParaRPr b="1">
              <a:latin typeface="Raleway"/>
              <a:ea typeface="Raleway"/>
              <a:cs typeface="Raleway"/>
              <a:sym typeface="Raleway"/>
            </a:endParaRPr>
          </a:p>
          <a:p>
            <a:pPr indent="0" lvl="0" marL="0" rtl="0" algn="l">
              <a:lnSpc>
                <a:spcPct val="115000"/>
              </a:lnSpc>
              <a:spcBef>
                <a:spcPts val="0"/>
              </a:spcBef>
              <a:spcAft>
                <a:spcPts val="0"/>
              </a:spcAft>
              <a:buNone/>
            </a:pPr>
            <a:r>
              <a:t/>
            </a:r>
            <a:endParaRPr b="1">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0"/>
          <p:cNvPicPr preferRelativeResize="0"/>
          <p:nvPr/>
        </p:nvPicPr>
        <p:blipFill rotWithShape="1">
          <a:blip r:embed="rId3">
            <a:alphaModFix/>
          </a:blip>
          <a:srcRect b="1260" l="1730" r="2134" t="1793"/>
          <a:stretch/>
        </p:blipFill>
        <p:spPr>
          <a:xfrm>
            <a:off x="3106700" y="226413"/>
            <a:ext cx="2930600" cy="46906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ph idx="1" type="subTitle"/>
          </p:nvPr>
        </p:nvSpPr>
        <p:spPr>
          <a:xfrm>
            <a:off x="2072400" y="2060200"/>
            <a:ext cx="5588700" cy="7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Moore, Kristine A., et al. "COVID‐19: The CIDRAP Viewpoint: Part 1: The Future of the COVID‐19 Pandemic: Lessons Learned from Pandemic Influenza." CIDRAP: University of Minnesota. April 30th (2020).</a:t>
            </a:r>
            <a:endParaRPr sz="1300"/>
          </a:p>
          <a:p>
            <a:pPr indent="0" lvl="0" marL="0" rtl="0" algn="l">
              <a:spcBef>
                <a:spcPts val="1600"/>
              </a:spcBef>
              <a:spcAft>
                <a:spcPts val="1600"/>
              </a:spcAft>
              <a:buNone/>
            </a:pPr>
            <a:r>
              <a:rPr lang="en" sz="1400"/>
              <a:t>	</a:t>
            </a:r>
            <a:endParaRPr sz="1400"/>
          </a:p>
        </p:txBody>
      </p:sp>
      <p:sp>
        <p:nvSpPr>
          <p:cNvPr id="418" name="Google Shape;418;p51"/>
          <p:cNvSpPr txBox="1"/>
          <p:nvPr>
            <p:ph type="title"/>
          </p:nvPr>
        </p:nvSpPr>
        <p:spPr>
          <a:xfrm>
            <a:off x="1482900" y="1484450"/>
            <a:ext cx="6178200" cy="6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2"/>
          <p:cNvSpPr txBox="1"/>
          <p:nvPr>
            <p:ph type="title"/>
          </p:nvPr>
        </p:nvSpPr>
        <p:spPr>
          <a:xfrm>
            <a:off x="784325" y="521225"/>
            <a:ext cx="539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pic>
        <p:nvPicPr>
          <p:cNvPr id="424" name="Google Shape;424;p52"/>
          <p:cNvPicPr preferRelativeResize="0"/>
          <p:nvPr/>
        </p:nvPicPr>
        <p:blipFill>
          <a:blip r:embed="rId3">
            <a:alphaModFix/>
          </a:blip>
          <a:stretch>
            <a:fillRect/>
          </a:stretch>
        </p:blipFill>
        <p:spPr>
          <a:xfrm>
            <a:off x="152400" y="1333000"/>
            <a:ext cx="8839198" cy="33325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53"/>
          <p:cNvSpPr txBox="1"/>
          <p:nvPr/>
        </p:nvSpPr>
        <p:spPr>
          <a:xfrm>
            <a:off x="1092250" y="121100"/>
            <a:ext cx="6788400" cy="10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FACTORS THE INFLUENCE RACIAL AND MINORITY ETHNIC GROUP HEALTH  SOURCE: CDC</a:t>
            </a:r>
            <a:endParaRPr b="1">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Important to note that the factors below cause </a:t>
            </a:r>
            <a:r>
              <a:rPr lang="en">
                <a:latin typeface="Raleway"/>
                <a:ea typeface="Raleway"/>
                <a:cs typeface="Raleway"/>
                <a:sym typeface="Raleway"/>
              </a:rPr>
              <a:t>isolation</a:t>
            </a:r>
            <a:r>
              <a:rPr lang="en">
                <a:latin typeface="Raleway"/>
                <a:ea typeface="Raleway"/>
                <a:cs typeface="Raleway"/>
                <a:sym typeface="Raleway"/>
              </a:rPr>
              <a:t> for </a:t>
            </a:r>
            <a:r>
              <a:rPr lang="en">
                <a:latin typeface="Raleway"/>
                <a:ea typeface="Raleway"/>
                <a:cs typeface="Raleway"/>
                <a:sym typeface="Raleway"/>
              </a:rPr>
              <a:t>minorities</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317500" lvl="0" marL="457200" rtl="0" algn="l">
              <a:spcBef>
                <a:spcPts val="0"/>
              </a:spcBef>
              <a:spcAft>
                <a:spcPts val="0"/>
              </a:spcAft>
              <a:buSzPts val="1400"/>
              <a:buFont typeface="Raleway"/>
              <a:buAutoNum type="arabicParenR"/>
            </a:pPr>
            <a:r>
              <a:rPr lang="en">
                <a:latin typeface="Raleway"/>
                <a:ea typeface="Raleway"/>
                <a:cs typeface="Raleway"/>
                <a:sym typeface="Raleway"/>
              </a:rPr>
              <a:t>Living Conditions</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arenR"/>
            </a:pPr>
            <a:r>
              <a:rPr lang="en">
                <a:latin typeface="Raleway"/>
                <a:ea typeface="Raleway"/>
                <a:cs typeface="Raleway"/>
                <a:sym typeface="Raleway"/>
              </a:rPr>
              <a:t>By living in </a:t>
            </a:r>
            <a:r>
              <a:rPr i="1" lang="en">
                <a:latin typeface="Raleway"/>
                <a:ea typeface="Raleway"/>
                <a:cs typeface="Raleway"/>
                <a:sym typeface="Raleway"/>
              </a:rPr>
              <a:t>densely populated areas</a:t>
            </a:r>
            <a:r>
              <a:rPr i="1" lang="en">
                <a:latin typeface="Raleway"/>
                <a:ea typeface="Raleway"/>
                <a:cs typeface="Raleway"/>
                <a:sym typeface="Raleway"/>
              </a:rPr>
              <a:t> </a:t>
            </a:r>
            <a:r>
              <a:rPr lang="en">
                <a:latin typeface="Raleway"/>
                <a:ea typeface="Raleway"/>
                <a:cs typeface="Raleway"/>
                <a:sym typeface="Raleway"/>
              </a:rPr>
              <a:t>can have a harder time social distancing. </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arenR"/>
            </a:pPr>
            <a:r>
              <a:rPr i="1" lang="en">
                <a:latin typeface="Raleway"/>
                <a:ea typeface="Raleway"/>
                <a:cs typeface="Raleway"/>
                <a:sym typeface="Raleway"/>
              </a:rPr>
              <a:t>Residential Segregation-</a:t>
            </a:r>
            <a:r>
              <a:rPr lang="en">
                <a:latin typeface="Raleway"/>
                <a:ea typeface="Raleway"/>
                <a:cs typeface="Raleway"/>
                <a:sym typeface="Raleway"/>
              </a:rPr>
              <a:t> being further from </a:t>
            </a:r>
            <a:r>
              <a:rPr lang="en">
                <a:latin typeface="Raleway"/>
                <a:ea typeface="Raleway"/>
                <a:cs typeface="Raleway"/>
                <a:sym typeface="Raleway"/>
              </a:rPr>
              <a:t>medical</a:t>
            </a:r>
            <a:r>
              <a:rPr lang="en">
                <a:latin typeface="Raleway"/>
                <a:ea typeface="Raleway"/>
                <a:cs typeface="Raleway"/>
                <a:sym typeface="Raleway"/>
              </a:rPr>
              <a:t> and wellness </a:t>
            </a:r>
            <a:r>
              <a:rPr lang="en">
                <a:latin typeface="Raleway"/>
                <a:ea typeface="Raleway"/>
                <a:cs typeface="Raleway"/>
                <a:sym typeface="Raleway"/>
              </a:rPr>
              <a:t>facilities.</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arenR"/>
            </a:pPr>
            <a:r>
              <a:rPr lang="en">
                <a:latin typeface="Raleway"/>
                <a:ea typeface="Raleway"/>
                <a:cs typeface="Raleway"/>
                <a:sym typeface="Raleway"/>
              </a:rPr>
              <a:t>Families might live together, </a:t>
            </a:r>
            <a:r>
              <a:rPr i="1" lang="en">
                <a:latin typeface="Raleway"/>
                <a:ea typeface="Raleway"/>
                <a:cs typeface="Raleway"/>
                <a:sym typeface="Raleway"/>
              </a:rPr>
              <a:t>Multi-generational households</a:t>
            </a:r>
            <a:r>
              <a:rPr lang="en">
                <a:latin typeface="Raleway"/>
                <a:ea typeface="Raleway"/>
                <a:cs typeface="Raleway"/>
                <a:sym typeface="Raleway"/>
              </a:rPr>
              <a:t>, which tend to include elderly and younger children who are more prone,</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arenR"/>
            </a:pPr>
            <a:r>
              <a:rPr lang="en">
                <a:latin typeface="Raleway"/>
                <a:ea typeface="Raleway"/>
                <a:cs typeface="Raleway"/>
                <a:sym typeface="Raleway"/>
              </a:rPr>
              <a:t>Minorities are </a:t>
            </a:r>
            <a:r>
              <a:rPr i="1" lang="en">
                <a:latin typeface="Raleway"/>
                <a:ea typeface="Raleway"/>
                <a:cs typeface="Raleway"/>
                <a:sym typeface="Raleway"/>
              </a:rPr>
              <a:t>overrepresented in jails, prisons </a:t>
            </a:r>
            <a:r>
              <a:rPr lang="en">
                <a:latin typeface="Raleway"/>
                <a:ea typeface="Raleway"/>
                <a:cs typeface="Raleway"/>
                <a:sym typeface="Raleway"/>
              </a:rPr>
              <a:t>and</a:t>
            </a:r>
            <a:r>
              <a:rPr i="1" lang="en">
                <a:latin typeface="Raleway"/>
                <a:ea typeface="Raleway"/>
                <a:cs typeface="Raleway"/>
                <a:sym typeface="Raleway"/>
              </a:rPr>
              <a:t> detention centers .</a:t>
            </a:r>
            <a:endParaRPr i="1">
              <a:latin typeface="Raleway"/>
              <a:ea typeface="Raleway"/>
              <a:cs typeface="Raleway"/>
              <a:sym typeface="Raleway"/>
            </a:endParaRPr>
          </a:p>
          <a:p>
            <a:pPr indent="-317500" lvl="0" marL="457200" rtl="0" algn="l">
              <a:spcBef>
                <a:spcPts val="0"/>
              </a:spcBef>
              <a:spcAft>
                <a:spcPts val="0"/>
              </a:spcAft>
              <a:buSzPts val="1400"/>
              <a:buFont typeface="Raleway"/>
              <a:buAutoNum type="arabicParenR"/>
            </a:pPr>
            <a:r>
              <a:rPr lang="en">
                <a:latin typeface="Raleway"/>
                <a:ea typeface="Raleway"/>
                <a:cs typeface="Raleway"/>
                <a:sym typeface="Raleway"/>
              </a:rPr>
              <a:t>Work Circumstances</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arenR"/>
            </a:pPr>
            <a:r>
              <a:rPr lang="en">
                <a:latin typeface="Raleway"/>
                <a:ea typeface="Raleway"/>
                <a:cs typeface="Raleway"/>
                <a:sym typeface="Raleway"/>
              </a:rPr>
              <a:t>Most of the </a:t>
            </a:r>
            <a:r>
              <a:rPr i="1" lang="en">
                <a:latin typeface="Raleway"/>
                <a:ea typeface="Raleway"/>
                <a:cs typeface="Raleway"/>
                <a:sym typeface="Raleway"/>
              </a:rPr>
              <a:t>essential</a:t>
            </a:r>
            <a:r>
              <a:rPr i="1" lang="en">
                <a:latin typeface="Raleway"/>
                <a:ea typeface="Raleway"/>
                <a:cs typeface="Raleway"/>
                <a:sym typeface="Raleway"/>
              </a:rPr>
              <a:t> workers come from </a:t>
            </a:r>
            <a:r>
              <a:rPr i="1" lang="en">
                <a:latin typeface="Raleway"/>
                <a:ea typeface="Raleway"/>
                <a:cs typeface="Raleway"/>
                <a:sym typeface="Raleway"/>
              </a:rPr>
              <a:t>minority</a:t>
            </a:r>
            <a:r>
              <a:rPr i="1" lang="en">
                <a:latin typeface="Raleway"/>
                <a:ea typeface="Raleway"/>
                <a:cs typeface="Raleway"/>
                <a:sym typeface="Raleway"/>
              </a:rPr>
              <a:t> households</a:t>
            </a:r>
            <a:endParaRPr i="1">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Quarter of employed workers in service jobs are </a:t>
            </a:r>
            <a:r>
              <a:rPr lang="en">
                <a:latin typeface="Raleway"/>
                <a:ea typeface="Raleway"/>
                <a:cs typeface="Raleway"/>
                <a:sym typeface="Raleway"/>
              </a:rPr>
              <a:t>Hispanic</a:t>
            </a:r>
            <a:r>
              <a:rPr lang="en">
                <a:latin typeface="Raleway"/>
                <a:ea typeface="Raleway"/>
                <a:cs typeface="Raleway"/>
                <a:sym typeface="Raleway"/>
              </a:rPr>
              <a:t>, black or </a:t>
            </a:r>
            <a:r>
              <a:rPr lang="en">
                <a:latin typeface="Raleway"/>
                <a:ea typeface="Raleway"/>
                <a:cs typeface="Raleway"/>
                <a:sym typeface="Raleway"/>
              </a:rPr>
              <a:t>African</a:t>
            </a:r>
            <a:r>
              <a:rPr lang="en">
                <a:latin typeface="Raleway"/>
                <a:ea typeface="Raleway"/>
                <a:cs typeface="Raleway"/>
                <a:sym typeface="Raleway"/>
              </a:rPr>
              <a:t> American.</a:t>
            </a:r>
            <a:endParaRPr>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Hispanics make up 17% of the workforce but </a:t>
            </a:r>
            <a:r>
              <a:rPr lang="en">
                <a:latin typeface="Raleway"/>
                <a:ea typeface="Raleway"/>
                <a:cs typeface="Raleway"/>
                <a:sym typeface="Raleway"/>
              </a:rPr>
              <a:t>service</a:t>
            </a:r>
            <a:r>
              <a:rPr lang="en">
                <a:latin typeface="Raleway"/>
                <a:ea typeface="Raleway"/>
                <a:cs typeface="Raleway"/>
                <a:sym typeface="Raleway"/>
              </a:rPr>
              <a:t> 53% of </a:t>
            </a:r>
            <a:r>
              <a:rPr lang="en">
                <a:latin typeface="Raleway"/>
                <a:ea typeface="Raleway"/>
                <a:cs typeface="Raleway"/>
                <a:sym typeface="Raleway"/>
              </a:rPr>
              <a:t>agricultural</a:t>
            </a:r>
            <a:r>
              <a:rPr lang="en">
                <a:latin typeface="Raleway"/>
                <a:ea typeface="Raleway"/>
                <a:cs typeface="Raleway"/>
                <a:sym typeface="Raleway"/>
              </a:rPr>
              <a:t> workers.</a:t>
            </a:r>
            <a:endParaRPr>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African Americans or Blacks make up 12% of workers but comprise 30% of nurses.</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arenR"/>
            </a:pPr>
            <a:r>
              <a:rPr lang="en">
                <a:latin typeface="Raleway"/>
                <a:ea typeface="Raleway"/>
                <a:cs typeface="Raleway"/>
                <a:sym typeface="Raleway"/>
              </a:rPr>
              <a:t>There is a lack of </a:t>
            </a:r>
            <a:r>
              <a:rPr i="1" lang="en">
                <a:latin typeface="Raleway"/>
                <a:ea typeface="Raleway"/>
                <a:cs typeface="Raleway"/>
                <a:sym typeface="Raleway"/>
              </a:rPr>
              <a:t>paid sick leave</a:t>
            </a:r>
            <a:r>
              <a:rPr lang="en">
                <a:latin typeface="Raleway"/>
                <a:ea typeface="Raleway"/>
                <a:cs typeface="Raleway"/>
                <a:sym typeface="Raleway"/>
              </a:rPr>
              <a:t> which leaves these groups no choice but to work.</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54"/>
          <p:cNvSpPr txBox="1"/>
          <p:nvPr/>
        </p:nvSpPr>
        <p:spPr>
          <a:xfrm>
            <a:off x="1092250" y="121100"/>
            <a:ext cx="6788400" cy="10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FACTORS THE INFLUENCE RACIAL AND MINORITY ETHNIC GROUP HEALTH  SOURCE: CDC CONT.</a:t>
            </a:r>
            <a:endParaRPr b="1">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3)	 Underlying health conditions and lower access to care</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arenR"/>
            </a:pPr>
            <a:r>
              <a:rPr i="1" lang="en">
                <a:latin typeface="Raleway"/>
                <a:ea typeface="Raleway"/>
                <a:cs typeface="Raleway"/>
                <a:sym typeface="Raleway"/>
              </a:rPr>
              <a:t>Not having health insurance</a:t>
            </a:r>
            <a:endParaRPr>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Hispanics are 3x more likely to be uninsured while African Americans are 2x more likely compared to whites</a:t>
            </a:r>
            <a:endParaRPr>
              <a:latin typeface="Raleway"/>
              <a:ea typeface="Raleway"/>
              <a:cs typeface="Raleway"/>
              <a:sym typeface="Raleway"/>
            </a:endParaRPr>
          </a:p>
          <a:p>
            <a:pPr indent="-317500" lvl="1" marL="914400" rtl="0" algn="l">
              <a:spcBef>
                <a:spcPts val="0"/>
              </a:spcBef>
              <a:spcAft>
                <a:spcPts val="0"/>
              </a:spcAft>
              <a:buSzPts val="1400"/>
              <a:buFont typeface="Raleway"/>
              <a:buAutoNum type="alphaLcParenR"/>
            </a:pPr>
            <a:r>
              <a:rPr lang="en">
                <a:latin typeface="Raleway"/>
                <a:ea typeface="Raleway"/>
                <a:cs typeface="Raleway"/>
                <a:sym typeface="Raleway"/>
              </a:rPr>
              <a:t>Other barriers that isolate these groups</a:t>
            </a:r>
            <a:endParaRPr>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Language</a:t>
            </a:r>
            <a:endParaRPr>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Distrust within the healthcare system</a:t>
            </a:r>
            <a:endParaRPr>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Financial implications</a:t>
            </a:r>
            <a:endParaRPr>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Medical conditions</a:t>
            </a:r>
            <a:endParaRPr>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Stigma</a:t>
            </a:r>
            <a:endParaRPr>
              <a:latin typeface="Raleway"/>
              <a:ea typeface="Raleway"/>
              <a:cs typeface="Raleway"/>
              <a:sym typeface="Raleway"/>
            </a:endParaRPr>
          </a:p>
          <a:p>
            <a:pPr indent="-317500" lvl="2" marL="1371600" rtl="0" algn="l">
              <a:spcBef>
                <a:spcPts val="0"/>
              </a:spcBef>
              <a:spcAft>
                <a:spcPts val="0"/>
              </a:spcAft>
              <a:buSzPts val="1400"/>
              <a:buFont typeface="Raleway"/>
              <a:buAutoNum type="romanLcParenR"/>
            </a:pPr>
            <a:r>
              <a:rPr lang="en">
                <a:latin typeface="Raleway"/>
                <a:ea typeface="Raleway"/>
                <a:cs typeface="Raleway"/>
                <a:sym typeface="Raleway"/>
              </a:rPr>
              <a:t>Systemic inequalities</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55"/>
          <p:cNvSpPr txBox="1"/>
          <p:nvPr/>
        </p:nvSpPr>
        <p:spPr>
          <a:xfrm>
            <a:off x="484975" y="133100"/>
            <a:ext cx="6788400" cy="47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Raleway"/>
                <a:ea typeface="Raleway"/>
                <a:cs typeface="Raleway"/>
                <a:sym typeface="Raleway"/>
              </a:rPr>
              <a:t>WHAT CAN BE DONE?</a:t>
            </a:r>
            <a:endParaRPr b="1" sz="2800">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a:p>
            <a:pPr indent="-323850" lvl="0" marL="457200" rtl="0" algn="l">
              <a:spcBef>
                <a:spcPts val="0"/>
              </a:spcBef>
              <a:spcAft>
                <a:spcPts val="0"/>
              </a:spcAft>
              <a:buSzPts val="1500"/>
              <a:buFont typeface="Raleway"/>
              <a:buChar char="-"/>
            </a:pPr>
            <a:r>
              <a:rPr lang="en" sz="1500">
                <a:latin typeface="Raleway"/>
                <a:ea typeface="Raleway"/>
                <a:cs typeface="Raleway"/>
                <a:sym typeface="Raleway"/>
              </a:rPr>
              <a:t>Support </a:t>
            </a:r>
            <a:r>
              <a:rPr lang="en" sz="1500">
                <a:latin typeface="Raleway"/>
                <a:ea typeface="Raleway"/>
                <a:cs typeface="Raleway"/>
                <a:sym typeface="Raleway"/>
              </a:rPr>
              <a:t>partnerships between research and these communities</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 sz="1500">
                <a:latin typeface="Raleway"/>
                <a:ea typeface="Raleway"/>
                <a:cs typeface="Raleway"/>
                <a:sym typeface="Raleway"/>
              </a:rPr>
              <a:t>Make sure that information regarding COVID-19 is accurate, credible and accessible. </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 sz="1500">
                <a:latin typeface="Raleway"/>
                <a:ea typeface="Raleway"/>
                <a:cs typeface="Raleway"/>
                <a:sym typeface="Raleway"/>
              </a:rPr>
              <a:t>Give minority groups easier access to healthcare facilities when it comes to underlying medical conditions and language barriers. </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 sz="1500">
                <a:latin typeface="Raleway"/>
                <a:ea typeface="Raleway"/>
                <a:cs typeface="Raleway"/>
                <a:sym typeface="Raleway"/>
              </a:rPr>
              <a:t>Ensure that healthcare professionals and systems understand cultural differences in patients and how different patients interact with them. </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 sz="1500">
                <a:latin typeface="Raleway"/>
                <a:ea typeface="Raleway"/>
                <a:cs typeface="Raleway"/>
                <a:sym typeface="Raleway"/>
              </a:rPr>
              <a:t>Connect people with grocery delivering, temporary housing or healthcare providers/resources to help them with social distancing.</a:t>
            </a:r>
            <a:endParaRPr sz="1500">
              <a:latin typeface="Raleway"/>
              <a:ea typeface="Raleway"/>
              <a:cs typeface="Raleway"/>
              <a:sym typeface="Raleway"/>
            </a:endParaRPr>
          </a:p>
          <a:p>
            <a:pPr indent="-323850" lvl="0" marL="457200" rtl="0" algn="l">
              <a:spcBef>
                <a:spcPts val="0"/>
              </a:spcBef>
              <a:spcAft>
                <a:spcPts val="0"/>
              </a:spcAft>
              <a:buClr>
                <a:schemeClr val="dk1"/>
              </a:buClr>
              <a:buSzPts val="1500"/>
              <a:buFont typeface="Raleway"/>
              <a:buChar char="-"/>
            </a:pPr>
            <a:r>
              <a:rPr lang="en" sz="1500">
                <a:solidFill>
                  <a:schemeClr val="dk1"/>
                </a:solidFill>
                <a:latin typeface="Raleway"/>
                <a:ea typeface="Raleway"/>
                <a:cs typeface="Raleway"/>
                <a:sym typeface="Raleway"/>
              </a:rPr>
              <a:t>Promote a trusting relationship between healthcare professionals and patients by encouraging patients to call and ask questions. </a:t>
            </a:r>
            <a:endParaRPr sz="1500">
              <a:solidFill>
                <a:schemeClr val="dk1"/>
              </a:solidFill>
              <a:latin typeface="Raleway"/>
              <a:ea typeface="Raleway"/>
              <a:cs typeface="Raleway"/>
              <a:sym typeface="Raleway"/>
            </a:endParaRPr>
          </a:p>
          <a:p>
            <a:pPr indent="-323850" lvl="0" marL="457200" rtl="0" algn="l">
              <a:spcBef>
                <a:spcPts val="0"/>
              </a:spcBef>
              <a:spcAft>
                <a:spcPts val="0"/>
              </a:spcAft>
              <a:buClr>
                <a:schemeClr val="dk1"/>
              </a:buClr>
              <a:buSzPts val="1500"/>
              <a:buFont typeface="Raleway"/>
              <a:buChar char="-"/>
            </a:pPr>
            <a:r>
              <a:rPr lang="en" sz="1500">
                <a:solidFill>
                  <a:schemeClr val="dk1"/>
                </a:solidFill>
                <a:latin typeface="Raleway"/>
                <a:ea typeface="Raleway"/>
                <a:cs typeface="Raleway"/>
                <a:sym typeface="Raleway"/>
              </a:rPr>
              <a:t>Take precautions to protect not only yourself but the people you care about and your community. </a:t>
            </a:r>
            <a:endParaRPr sz="1500">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56"/>
          <p:cNvSpPr txBox="1"/>
          <p:nvPr/>
        </p:nvSpPr>
        <p:spPr>
          <a:xfrm>
            <a:off x="1077125" y="300600"/>
            <a:ext cx="6788400" cy="10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445" name="Google Shape;445;p56"/>
          <p:cNvSpPr txBox="1"/>
          <p:nvPr/>
        </p:nvSpPr>
        <p:spPr>
          <a:xfrm>
            <a:off x="1679075" y="300600"/>
            <a:ext cx="6079800" cy="9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Transgender Health Protections</a:t>
            </a:r>
            <a:endParaRPr b="1" sz="2800">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sp>
        <p:nvSpPr>
          <p:cNvPr id="446" name="Google Shape;446;p56"/>
          <p:cNvSpPr txBox="1"/>
          <p:nvPr/>
        </p:nvSpPr>
        <p:spPr>
          <a:xfrm>
            <a:off x="970625" y="986750"/>
            <a:ext cx="7001400" cy="3747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Raleway"/>
              <a:buChar char="●"/>
            </a:pPr>
            <a:r>
              <a:rPr lang="en" sz="1900">
                <a:latin typeface="Raleway"/>
                <a:ea typeface="Raleway"/>
                <a:cs typeface="Raleway"/>
                <a:sym typeface="Raleway"/>
              </a:rPr>
              <a:t>The Trump administration finalized a rule that removes nondiscriminatory protections for the LGBTQ community </a:t>
            </a:r>
            <a:endParaRPr sz="1900">
              <a:latin typeface="Raleway"/>
              <a:ea typeface="Raleway"/>
              <a:cs typeface="Raleway"/>
              <a:sym typeface="Raleway"/>
            </a:endParaRPr>
          </a:p>
          <a:p>
            <a:pPr indent="0" lvl="0" marL="457200" rtl="0" algn="l">
              <a:spcBef>
                <a:spcPts val="0"/>
              </a:spcBef>
              <a:spcAft>
                <a:spcPts val="0"/>
              </a:spcAft>
              <a:buNone/>
            </a:pPr>
            <a:r>
              <a:rPr lang="en" sz="1900">
                <a:latin typeface="Raleway"/>
                <a:ea typeface="Raleway"/>
                <a:cs typeface="Raleway"/>
                <a:sym typeface="Raleway"/>
              </a:rPr>
              <a:t>when it comes to healthcare. </a:t>
            </a:r>
            <a:endParaRPr sz="1900">
              <a:latin typeface="Raleway"/>
              <a:ea typeface="Raleway"/>
              <a:cs typeface="Raleway"/>
              <a:sym typeface="Raleway"/>
            </a:endParaRPr>
          </a:p>
          <a:p>
            <a:pPr indent="-349250" lvl="1" marL="914400" rtl="0" algn="l">
              <a:spcBef>
                <a:spcPts val="0"/>
              </a:spcBef>
              <a:spcAft>
                <a:spcPts val="0"/>
              </a:spcAft>
              <a:buSzPts val="1900"/>
              <a:buFont typeface="Raleway"/>
              <a:buChar char="○"/>
            </a:pPr>
            <a:r>
              <a:rPr lang="en" sz="1900">
                <a:latin typeface="Raleway"/>
                <a:ea typeface="Raleway"/>
                <a:cs typeface="Raleway"/>
                <a:sym typeface="Raleway"/>
              </a:rPr>
              <a:t>This rule was laid out in section 1557 of the Affordable Care Act and it states that discrimination is prohibited on the basis of sex, age, race, nationality or disability in all healthcare facilities. </a:t>
            </a:r>
            <a:endParaRPr sz="1900">
              <a:latin typeface="Raleway"/>
              <a:ea typeface="Raleway"/>
              <a:cs typeface="Raleway"/>
              <a:sym typeface="Raleway"/>
            </a:endParaRPr>
          </a:p>
          <a:p>
            <a:pPr indent="-387350" lvl="0" marL="457200" rtl="0" algn="l">
              <a:spcBef>
                <a:spcPts val="0"/>
              </a:spcBef>
              <a:spcAft>
                <a:spcPts val="0"/>
              </a:spcAft>
              <a:buSzPts val="2500"/>
              <a:buFont typeface="Raleway"/>
              <a:buChar char="●"/>
            </a:pPr>
            <a:r>
              <a:rPr lang="en" sz="1900">
                <a:latin typeface="Raleway"/>
                <a:ea typeface="Raleway"/>
                <a:cs typeface="Raleway"/>
                <a:sym typeface="Raleway"/>
              </a:rPr>
              <a:t>This means that healthcare workers could refuse care to a transgender person if their identity conflicted with the worker’s religious beliefs. </a:t>
            </a:r>
            <a:endParaRPr sz="2500">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7"/>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52" name="Google Shape;452;p57"/>
          <p:cNvSpPr txBox="1"/>
          <p:nvPr/>
        </p:nvSpPr>
        <p:spPr>
          <a:xfrm>
            <a:off x="1144350" y="469775"/>
            <a:ext cx="71070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Raleway"/>
                <a:ea typeface="Raleway"/>
                <a:cs typeface="Raleway"/>
                <a:sym typeface="Raleway"/>
              </a:rPr>
              <a:t>Discussion Question </a:t>
            </a:r>
            <a:endParaRPr sz="2100">
              <a:latin typeface="Raleway"/>
              <a:ea typeface="Raleway"/>
              <a:cs typeface="Raleway"/>
              <a:sym typeface="Raleway"/>
            </a:endParaRPr>
          </a:p>
        </p:txBody>
      </p:sp>
      <p:sp>
        <p:nvSpPr>
          <p:cNvPr id="453" name="Google Shape;453;p57"/>
          <p:cNvSpPr txBox="1"/>
          <p:nvPr/>
        </p:nvSpPr>
        <p:spPr>
          <a:xfrm>
            <a:off x="1144350" y="1300925"/>
            <a:ext cx="7058700" cy="19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Raleway"/>
                <a:ea typeface="Raleway"/>
                <a:cs typeface="Raleway"/>
                <a:sym typeface="Raleway"/>
              </a:rPr>
              <a:t>Should healthcare workers have the right to refuse care to a patient on the basis of religious freedom? </a:t>
            </a:r>
            <a:endParaRPr sz="1900">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type="ctrTitle"/>
          </p:nvPr>
        </p:nvSpPr>
        <p:spPr>
          <a:xfrm>
            <a:off x="3130650" y="964425"/>
            <a:ext cx="2882700" cy="6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459" name="Google Shape;459;p58"/>
          <p:cNvSpPr txBox="1"/>
          <p:nvPr>
            <p:ph idx="4294967295" type="subTitle"/>
          </p:nvPr>
        </p:nvSpPr>
        <p:spPr>
          <a:xfrm>
            <a:off x="3130650" y="2076950"/>
            <a:ext cx="2882700" cy="190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t>Please direct any questions to:</a:t>
            </a:r>
            <a:endParaRPr sz="1400"/>
          </a:p>
          <a:p>
            <a:pPr indent="0" lvl="0" marL="0" rtl="0" algn="ctr">
              <a:spcBef>
                <a:spcPts val="1600"/>
              </a:spcBef>
              <a:spcAft>
                <a:spcPts val="0"/>
              </a:spcAft>
              <a:buClr>
                <a:schemeClr val="dk1"/>
              </a:buClr>
              <a:buSzPts val="1100"/>
              <a:buFont typeface="Arial"/>
              <a:buNone/>
            </a:pPr>
            <a:r>
              <a:rPr b="1" lang="en" sz="1400" u="sng">
                <a:solidFill>
                  <a:schemeClr val="hlink"/>
                </a:solidFill>
                <a:hlinkClick r:id="rId3"/>
              </a:rPr>
              <a:t>hunterjournalclub@gmail.com</a:t>
            </a:r>
            <a:endParaRPr b="1" sz="1400"/>
          </a:p>
          <a:p>
            <a:pPr indent="0" lvl="0" marL="0" rtl="0" algn="l">
              <a:spcBef>
                <a:spcPts val="1600"/>
              </a:spcBef>
              <a:spcAft>
                <a:spcPts val="0"/>
              </a:spcAft>
              <a:buClr>
                <a:schemeClr val="dk1"/>
              </a:buClr>
              <a:buSzPts val="1100"/>
              <a:buFont typeface="Arial"/>
              <a:buNone/>
            </a:pPr>
            <a:r>
              <a:rPr b="1" lang="en" sz="1400"/>
              <a:t>  </a:t>
            </a:r>
            <a:endParaRPr b="1" sz="1400"/>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460" name="Google Shape;460;p58"/>
          <p:cNvSpPr txBox="1"/>
          <p:nvPr>
            <p:ph idx="4294967295" type="subTitle"/>
          </p:nvPr>
        </p:nvSpPr>
        <p:spPr>
          <a:xfrm>
            <a:off x="1409200" y="4522538"/>
            <a:ext cx="4395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@hunterjournalclub</a:t>
            </a:r>
            <a:endParaRPr/>
          </a:p>
          <a:p>
            <a:pPr indent="0" lvl="0" marL="0" rtl="0" algn="l">
              <a:spcBef>
                <a:spcPts val="1600"/>
              </a:spcBef>
              <a:spcAft>
                <a:spcPts val="1600"/>
              </a:spcAft>
              <a:buNone/>
            </a:pPr>
            <a:r>
              <a:t/>
            </a:r>
            <a:endParaRPr/>
          </a:p>
        </p:txBody>
      </p:sp>
      <p:pic>
        <p:nvPicPr>
          <p:cNvPr id="461" name="Google Shape;461;p58"/>
          <p:cNvPicPr preferRelativeResize="0"/>
          <p:nvPr/>
        </p:nvPicPr>
        <p:blipFill>
          <a:blip r:embed="rId4">
            <a:alphaModFix/>
          </a:blip>
          <a:stretch>
            <a:fillRect/>
          </a:stretch>
        </p:blipFill>
        <p:spPr>
          <a:xfrm>
            <a:off x="1205352" y="4578918"/>
            <a:ext cx="262199" cy="262227"/>
          </a:xfrm>
          <a:prstGeom prst="rect">
            <a:avLst/>
          </a:prstGeom>
          <a:noFill/>
          <a:ln>
            <a:noFill/>
          </a:ln>
        </p:spPr>
      </p:pic>
      <p:sp>
        <p:nvSpPr>
          <p:cNvPr id="462" name="Google Shape;462;p58"/>
          <p:cNvSpPr txBox="1"/>
          <p:nvPr/>
        </p:nvSpPr>
        <p:spPr>
          <a:xfrm>
            <a:off x="1137600" y="4211750"/>
            <a:ext cx="22557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Follow Us for Updates!</a:t>
            </a:r>
            <a:endParaRPr>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idx="1" type="body"/>
          </p:nvPr>
        </p:nvSpPr>
        <p:spPr>
          <a:xfrm>
            <a:off x="764775" y="970925"/>
            <a:ext cx="6123900" cy="20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chemeClr val="dk1"/>
                </a:solidFill>
              </a:rPr>
              <a:t>How to choose a journal article?</a:t>
            </a:r>
            <a:endParaRPr b="1" sz="2800">
              <a:solidFill>
                <a:schemeClr val="dk1"/>
              </a:solidFill>
            </a:endParaRPr>
          </a:p>
          <a:p>
            <a:pPr indent="-342900" lvl="0" marL="457200" rtl="0" algn="l">
              <a:spcBef>
                <a:spcPts val="1600"/>
              </a:spcBef>
              <a:spcAft>
                <a:spcPts val="0"/>
              </a:spcAft>
              <a:buClr>
                <a:schemeClr val="dk1"/>
              </a:buClr>
              <a:buSzPts val="1800"/>
              <a:buChar char="●"/>
            </a:pPr>
            <a:r>
              <a:rPr b="1" lang="en" sz="1800">
                <a:solidFill>
                  <a:schemeClr val="dk1"/>
                </a:solidFill>
              </a:rPr>
              <a:t>Find an article on a topic you’re interested in or you want to learn more about </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Make sure you are using a reliable source to find your article.</a:t>
            </a:r>
            <a:endParaRPr b="1" sz="1800">
              <a:solidFill>
                <a:schemeClr val="dk1"/>
              </a:solidFill>
            </a:endParaRPr>
          </a:p>
          <a:p>
            <a:pPr indent="0" lvl="0" marL="0" rtl="0" algn="l">
              <a:spcBef>
                <a:spcPts val="1600"/>
              </a:spcBef>
              <a:spcAft>
                <a:spcPts val="1600"/>
              </a:spcAft>
              <a:buNone/>
            </a:pPr>
            <a:r>
              <a:t/>
            </a:r>
            <a:endParaRPr/>
          </a:p>
        </p:txBody>
      </p:sp>
      <p:sp>
        <p:nvSpPr>
          <p:cNvPr id="205" name="Google Shape;205;p23"/>
          <p:cNvSpPr txBox="1"/>
          <p:nvPr/>
        </p:nvSpPr>
        <p:spPr>
          <a:xfrm>
            <a:off x="4993725" y="3420500"/>
            <a:ext cx="3558600" cy="9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H</a:t>
            </a:r>
            <a:r>
              <a:rPr lang="en" sz="1700">
                <a:latin typeface="Raleway"/>
                <a:ea typeface="Raleway"/>
                <a:cs typeface="Raleway"/>
                <a:sym typeface="Raleway"/>
              </a:rPr>
              <a:t>ow do I know if my source is reliable?</a:t>
            </a:r>
            <a:endParaRPr sz="1700">
              <a:latin typeface="Raleway"/>
              <a:ea typeface="Raleway"/>
              <a:cs typeface="Raleway"/>
              <a:sym typeface="Raleway"/>
            </a:endParaRPr>
          </a:p>
        </p:txBody>
      </p:sp>
      <p:pic>
        <p:nvPicPr>
          <p:cNvPr id="206" name="Google Shape;206;p23"/>
          <p:cNvPicPr preferRelativeResize="0"/>
          <p:nvPr/>
        </p:nvPicPr>
        <p:blipFill>
          <a:blip r:embed="rId3">
            <a:alphaModFix/>
          </a:blip>
          <a:stretch>
            <a:fillRect/>
          </a:stretch>
        </p:blipFill>
        <p:spPr>
          <a:xfrm rot="969749">
            <a:off x="7216746" y="428074"/>
            <a:ext cx="1288582" cy="25401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idx="1" type="body"/>
          </p:nvPr>
        </p:nvSpPr>
        <p:spPr>
          <a:xfrm>
            <a:off x="732475" y="398850"/>
            <a:ext cx="5558700" cy="27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Finding a Reliable Source</a:t>
            </a:r>
            <a:endParaRPr b="1" sz="2800"/>
          </a:p>
          <a:p>
            <a:pPr indent="-342900" lvl="0" marL="457200" rtl="0" algn="l">
              <a:spcBef>
                <a:spcPts val="1600"/>
              </a:spcBef>
              <a:spcAft>
                <a:spcPts val="0"/>
              </a:spcAft>
              <a:buSzPts val="1800"/>
              <a:buChar char="●"/>
            </a:pPr>
            <a:r>
              <a:rPr b="1" lang="en" sz="1800"/>
              <a:t>Hunter College Library </a:t>
            </a:r>
            <a:endParaRPr b="1" sz="1800"/>
          </a:p>
          <a:p>
            <a:pPr indent="-342900" lvl="1" marL="9144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https://library.hunter.cuny.edu/</a:t>
            </a:r>
            <a:endParaRPr b="1" sz="1800"/>
          </a:p>
          <a:p>
            <a:pPr indent="0" lvl="0" marL="0" rtl="0" algn="ctr">
              <a:spcBef>
                <a:spcPts val="1600"/>
              </a:spcBef>
              <a:spcAft>
                <a:spcPts val="0"/>
              </a:spcAft>
              <a:buNone/>
            </a:pPr>
            <a:r>
              <a:rPr b="1" lang="en" sz="1800"/>
              <a:t>Using the Hunter College Library gives students access to a variety of credible, reliable databases.</a:t>
            </a:r>
            <a:endParaRPr b="1" sz="1800"/>
          </a:p>
          <a:p>
            <a:pPr indent="0" lvl="0" marL="0" rtl="0" algn="l">
              <a:spcBef>
                <a:spcPts val="1600"/>
              </a:spcBef>
              <a:spcAft>
                <a:spcPts val="1600"/>
              </a:spcAft>
              <a:buNone/>
            </a:pPr>
            <a:r>
              <a:t/>
            </a:r>
            <a:endParaRPr b="1" sz="1800"/>
          </a:p>
        </p:txBody>
      </p:sp>
      <p:pic>
        <p:nvPicPr>
          <p:cNvPr id="212" name="Google Shape;212;p24"/>
          <p:cNvPicPr preferRelativeResize="0"/>
          <p:nvPr/>
        </p:nvPicPr>
        <p:blipFill>
          <a:blip r:embed="rId4">
            <a:alphaModFix/>
          </a:blip>
          <a:stretch>
            <a:fillRect/>
          </a:stretch>
        </p:blipFill>
        <p:spPr>
          <a:xfrm>
            <a:off x="4355925" y="2749825"/>
            <a:ext cx="4534974" cy="2128600"/>
          </a:xfrm>
          <a:prstGeom prst="rect">
            <a:avLst/>
          </a:prstGeom>
          <a:noFill/>
          <a:ln>
            <a:noFill/>
          </a:ln>
        </p:spPr>
      </p:pic>
      <p:sp>
        <p:nvSpPr>
          <p:cNvPr id="213" name="Google Shape;213;p24"/>
          <p:cNvSpPr txBox="1"/>
          <p:nvPr/>
        </p:nvSpPr>
        <p:spPr>
          <a:xfrm>
            <a:off x="1396075" y="3174750"/>
            <a:ext cx="2747100" cy="10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Click on databases when you get to the Hunter College Library Website </a:t>
            </a:r>
            <a:endParaRPr>
              <a:latin typeface="Raleway"/>
              <a:ea typeface="Raleway"/>
              <a:cs typeface="Raleway"/>
              <a:sym typeface="Raleway"/>
            </a:endParaRPr>
          </a:p>
        </p:txBody>
      </p:sp>
      <p:cxnSp>
        <p:nvCxnSpPr>
          <p:cNvPr id="214" name="Google Shape;214;p24"/>
          <p:cNvCxnSpPr/>
          <p:nvPr/>
        </p:nvCxnSpPr>
        <p:spPr>
          <a:xfrm>
            <a:off x="2907650" y="3820875"/>
            <a:ext cx="921300" cy="330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24"/>
          <p:cNvSpPr txBox="1"/>
          <p:nvPr/>
        </p:nvSpPr>
        <p:spPr>
          <a:xfrm>
            <a:off x="2414575" y="4148275"/>
            <a:ext cx="21945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How do I know which database to use?</a:t>
            </a:r>
            <a:endParaRPr sz="1200">
              <a:latin typeface="Raleway"/>
              <a:ea typeface="Raleway"/>
              <a:cs typeface="Raleway"/>
              <a:sym typeface="Raleway"/>
            </a:endParaRPr>
          </a:p>
        </p:txBody>
      </p:sp>
      <p:pic>
        <p:nvPicPr>
          <p:cNvPr id="216" name="Google Shape;216;p24"/>
          <p:cNvPicPr preferRelativeResize="0"/>
          <p:nvPr/>
        </p:nvPicPr>
        <p:blipFill>
          <a:blip r:embed="rId5">
            <a:alphaModFix/>
          </a:blip>
          <a:stretch>
            <a:fillRect/>
          </a:stretch>
        </p:blipFill>
        <p:spPr>
          <a:xfrm>
            <a:off x="6156925" y="260626"/>
            <a:ext cx="2437274" cy="1643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22" name="Google Shape;222;p25"/>
          <p:cNvSpPr txBox="1"/>
          <p:nvPr>
            <p:ph idx="1" type="body"/>
          </p:nvPr>
        </p:nvSpPr>
        <p:spPr>
          <a:xfrm>
            <a:off x="800775" y="366600"/>
            <a:ext cx="6296100" cy="26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t>Common </a:t>
            </a:r>
            <a:r>
              <a:rPr b="1" lang="en" sz="2800"/>
              <a:t>Databases</a:t>
            </a:r>
            <a:r>
              <a:rPr b="1" lang="en" sz="2800"/>
              <a:t> Used for Research Articles </a:t>
            </a:r>
            <a:endParaRPr b="1" sz="2800"/>
          </a:p>
          <a:p>
            <a:pPr indent="-355600" lvl="0" marL="457200" rtl="0" algn="l">
              <a:spcBef>
                <a:spcPts val="1600"/>
              </a:spcBef>
              <a:spcAft>
                <a:spcPts val="0"/>
              </a:spcAft>
              <a:buSzPts val="2000"/>
              <a:buChar char="●"/>
            </a:pPr>
            <a:r>
              <a:rPr b="1" lang="en" sz="2000"/>
              <a:t>Pubmed </a:t>
            </a:r>
            <a:endParaRPr b="1" sz="2000"/>
          </a:p>
          <a:p>
            <a:pPr indent="-355600" lvl="0" marL="457200" rtl="0" algn="l">
              <a:spcBef>
                <a:spcPts val="0"/>
              </a:spcBef>
              <a:spcAft>
                <a:spcPts val="0"/>
              </a:spcAft>
              <a:buSzPts val="2000"/>
              <a:buChar char="●"/>
            </a:pPr>
            <a:r>
              <a:rPr b="1" lang="en" sz="2000"/>
              <a:t>Google Scholar </a:t>
            </a:r>
            <a:endParaRPr b="1" sz="2000"/>
          </a:p>
          <a:p>
            <a:pPr indent="-355600" lvl="0" marL="457200" rtl="0" algn="l">
              <a:spcBef>
                <a:spcPts val="0"/>
              </a:spcBef>
              <a:spcAft>
                <a:spcPts val="0"/>
              </a:spcAft>
              <a:buSzPts val="2000"/>
              <a:buChar char="●"/>
            </a:pPr>
            <a:r>
              <a:rPr b="1" lang="en" sz="2000"/>
              <a:t>Web of Science </a:t>
            </a:r>
            <a:endParaRPr b="1" sz="2000"/>
          </a:p>
          <a:p>
            <a:pPr indent="0" lvl="0" marL="457200" rtl="0" algn="l">
              <a:spcBef>
                <a:spcPts val="1600"/>
              </a:spcBef>
              <a:spcAft>
                <a:spcPts val="1600"/>
              </a:spcAft>
              <a:buNone/>
            </a:pPr>
            <a:r>
              <a:t/>
            </a:r>
            <a:endParaRPr b="1" sz="2000"/>
          </a:p>
        </p:txBody>
      </p:sp>
      <p:pic>
        <p:nvPicPr>
          <p:cNvPr id="223" name="Google Shape;223;p25"/>
          <p:cNvPicPr preferRelativeResize="0"/>
          <p:nvPr/>
        </p:nvPicPr>
        <p:blipFill rotWithShape="1">
          <a:blip r:embed="rId3">
            <a:alphaModFix/>
          </a:blip>
          <a:srcRect b="5047" l="32911" r="8275" t="64510"/>
          <a:stretch/>
        </p:blipFill>
        <p:spPr>
          <a:xfrm>
            <a:off x="4459825" y="1564325"/>
            <a:ext cx="4069273" cy="821576"/>
          </a:xfrm>
          <a:prstGeom prst="rect">
            <a:avLst/>
          </a:prstGeom>
          <a:noFill/>
          <a:ln>
            <a:noFill/>
          </a:ln>
        </p:spPr>
      </p:pic>
      <p:pic>
        <p:nvPicPr>
          <p:cNvPr id="224" name="Google Shape;224;p25"/>
          <p:cNvPicPr preferRelativeResize="0"/>
          <p:nvPr/>
        </p:nvPicPr>
        <p:blipFill rotWithShape="1">
          <a:blip r:embed="rId4">
            <a:alphaModFix/>
          </a:blip>
          <a:srcRect b="6570" l="5356" r="0" t="-6570"/>
          <a:stretch/>
        </p:blipFill>
        <p:spPr>
          <a:xfrm>
            <a:off x="4459825" y="2339387"/>
            <a:ext cx="4069276" cy="1428895"/>
          </a:xfrm>
          <a:prstGeom prst="rect">
            <a:avLst/>
          </a:prstGeom>
          <a:noFill/>
          <a:ln>
            <a:noFill/>
          </a:ln>
        </p:spPr>
      </p:pic>
      <p:pic>
        <p:nvPicPr>
          <p:cNvPr id="225" name="Google Shape;225;p25"/>
          <p:cNvPicPr preferRelativeResize="0"/>
          <p:nvPr/>
        </p:nvPicPr>
        <p:blipFill>
          <a:blip r:embed="rId5">
            <a:alphaModFix/>
          </a:blip>
          <a:stretch>
            <a:fillRect/>
          </a:stretch>
        </p:blipFill>
        <p:spPr>
          <a:xfrm>
            <a:off x="4459825" y="3830631"/>
            <a:ext cx="4069274" cy="1117944"/>
          </a:xfrm>
          <a:prstGeom prst="rect">
            <a:avLst/>
          </a:prstGeom>
          <a:noFill/>
          <a:ln>
            <a:noFill/>
          </a:ln>
        </p:spPr>
      </p:pic>
      <p:pic>
        <p:nvPicPr>
          <p:cNvPr id="226" name="Google Shape;226;p25"/>
          <p:cNvPicPr preferRelativeResize="0"/>
          <p:nvPr/>
        </p:nvPicPr>
        <p:blipFill>
          <a:blip r:embed="rId6">
            <a:alphaModFix/>
          </a:blip>
          <a:stretch>
            <a:fillRect/>
          </a:stretch>
        </p:blipFill>
        <p:spPr>
          <a:xfrm>
            <a:off x="1530775" y="3060075"/>
            <a:ext cx="1557325" cy="160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rot="-5400000">
            <a:off x="-1703750" y="2544750"/>
            <a:ext cx="4302300" cy="206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32" name="Google Shape;232;p26"/>
          <p:cNvSpPr txBox="1"/>
          <p:nvPr>
            <p:ph idx="1" type="body"/>
          </p:nvPr>
        </p:nvSpPr>
        <p:spPr>
          <a:xfrm>
            <a:off x="707075" y="1087200"/>
            <a:ext cx="6884700" cy="32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Once you’ve found an article…</a:t>
            </a:r>
            <a:endParaRPr b="1" sz="2800"/>
          </a:p>
          <a:p>
            <a:pPr indent="-355600" lvl="0" marL="457200" rtl="0" algn="l">
              <a:spcBef>
                <a:spcPts val="1600"/>
              </a:spcBef>
              <a:spcAft>
                <a:spcPts val="0"/>
              </a:spcAft>
              <a:buSzPts val="2000"/>
              <a:buChar char="●"/>
            </a:pPr>
            <a:r>
              <a:rPr b="1" lang="en" sz="2000"/>
              <a:t>Make sure </a:t>
            </a:r>
            <a:r>
              <a:rPr b="1" lang="en" sz="2000"/>
              <a:t>it's</a:t>
            </a:r>
            <a:r>
              <a:rPr b="1" lang="en" sz="2000"/>
              <a:t> been published recently. </a:t>
            </a:r>
            <a:endParaRPr b="1" sz="2000"/>
          </a:p>
          <a:p>
            <a:pPr indent="-342900" lvl="1" marL="914400" rtl="0" algn="l">
              <a:spcBef>
                <a:spcPts val="0"/>
              </a:spcBef>
              <a:spcAft>
                <a:spcPts val="0"/>
              </a:spcAft>
              <a:buSzPts val="1800"/>
              <a:buChar char="○"/>
            </a:pPr>
            <a:r>
              <a:rPr b="1" lang="en" sz="1800"/>
              <a:t>The article shouldn’t be older than 4-5 years.</a:t>
            </a:r>
            <a:endParaRPr b="1" sz="1800"/>
          </a:p>
          <a:p>
            <a:pPr indent="-355600" lvl="0" marL="457200" rtl="0" algn="l">
              <a:spcBef>
                <a:spcPts val="0"/>
              </a:spcBef>
              <a:spcAft>
                <a:spcPts val="0"/>
              </a:spcAft>
              <a:buSzPts val="2000"/>
              <a:buChar char="●"/>
            </a:pPr>
            <a:r>
              <a:rPr b="1" lang="en" sz="2000"/>
              <a:t>Make sure the article is not a draft.</a:t>
            </a:r>
            <a:endParaRPr b="1" sz="2000"/>
          </a:p>
          <a:p>
            <a:pPr indent="-355600" lvl="0" marL="457200" rtl="0" algn="l">
              <a:spcBef>
                <a:spcPts val="0"/>
              </a:spcBef>
              <a:spcAft>
                <a:spcPts val="0"/>
              </a:spcAft>
              <a:buSzPts val="2000"/>
              <a:buChar char="●"/>
            </a:pPr>
            <a:r>
              <a:rPr b="1" lang="en" sz="2000"/>
              <a:t>Question to yourself, why is this a good article to present on?</a:t>
            </a:r>
            <a:endParaRPr b="1" sz="2000"/>
          </a:p>
          <a:p>
            <a:pPr indent="-355600" lvl="0" marL="457200" rtl="0" algn="l">
              <a:spcBef>
                <a:spcPts val="0"/>
              </a:spcBef>
              <a:spcAft>
                <a:spcPts val="0"/>
              </a:spcAft>
              <a:buSzPts val="2000"/>
              <a:buChar char="●"/>
            </a:pPr>
            <a:r>
              <a:rPr b="1" lang="en" sz="2000"/>
              <a:t>Make sure it interests you!</a:t>
            </a:r>
            <a:endParaRPr b="1" sz="2000"/>
          </a:p>
        </p:txBody>
      </p:sp>
      <p:pic>
        <p:nvPicPr>
          <p:cNvPr id="233" name="Google Shape;233;p26"/>
          <p:cNvPicPr preferRelativeResize="0"/>
          <p:nvPr/>
        </p:nvPicPr>
        <p:blipFill>
          <a:blip r:embed="rId3">
            <a:alphaModFix/>
          </a:blip>
          <a:stretch>
            <a:fillRect/>
          </a:stretch>
        </p:blipFill>
        <p:spPr>
          <a:xfrm>
            <a:off x="7026375" y="249525"/>
            <a:ext cx="1677525" cy="2307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idx="1" type="body"/>
          </p:nvPr>
        </p:nvSpPr>
        <p:spPr>
          <a:xfrm>
            <a:off x="864650" y="1941600"/>
            <a:ext cx="5558700" cy="164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900"/>
              <a:t>After you’ve done that, you’re ready to start planning your presentation!</a:t>
            </a:r>
            <a:endParaRPr b="1" sz="2900"/>
          </a:p>
        </p:txBody>
      </p:sp>
      <p:pic>
        <p:nvPicPr>
          <p:cNvPr id="239" name="Google Shape;239;p27"/>
          <p:cNvPicPr preferRelativeResize="0"/>
          <p:nvPr/>
        </p:nvPicPr>
        <p:blipFill>
          <a:blip r:embed="rId3">
            <a:alphaModFix/>
          </a:blip>
          <a:stretch>
            <a:fillRect/>
          </a:stretch>
        </p:blipFill>
        <p:spPr>
          <a:xfrm rot="245169">
            <a:off x="5912625" y="157975"/>
            <a:ext cx="2751475" cy="275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nvSpPr>
        <p:spPr>
          <a:xfrm>
            <a:off x="795025" y="397500"/>
            <a:ext cx="7865700" cy="8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45" name="Google Shape;245;p28"/>
          <p:cNvSpPr txBox="1"/>
          <p:nvPr/>
        </p:nvSpPr>
        <p:spPr>
          <a:xfrm>
            <a:off x="915475" y="337275"/>
            <a:ext cx="7227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pic>
        <p:nvPicPr>
          <p:cNvPr id="246" name="Google Shape;246;p28"/>
          <p:cNvPicPr preferRelativeResize="0"/>
          <p:nvPr/>
        </p:nvPicPr>
        <p:blipFill>
          <a:blip r:embed="rId3">
            <a:alphaModFix/>
          </a:blip>
          <a:stretch>
            <a:fillRect/>
          </a:stretch>
        </p:blipFill>
        <p:spPr>
          <a:xfrm>
            <a:off x="914375" y="397500"/>
            <a:ext cx="7229475" cy="2905125"/>
          </a:xfrm>
          <a:prstGeom prst="rect">
            <a:avLst/>
          </a:prstGeom>
          <a:noFill/>
          <a:ln>
            <a:noFill/>
          </a:ln>
        </p:spPr>
      </p:pic>
      <p:sp>
        <p:nvSpPr>
          <p:cNvPr id="247" name="Google Shape;247;p28"/>
          <p:cNvSpPr txBox="1"/>
          <p:nvPr/>
        </p:nvSpPr>
        <p:spPr>
          <a:xfrm>
            <a:off x="1235400" y="3625750"/>
            <a:ext cx="66732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aleway"/>
                <a:ea typeface="Raleway"/>
                <a:cs typeface="Raleway"/>
                <a:sym typeface="Raleway"/>
              </a:rPr>
              <a:t>Why did we choose this article? </a:t>
            </a:r>
            <a:endParaRPr b="1" sz="16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DISEASE ">
  <a:themeElements>
    <a:clrScheme name="Simple Light">
      <a:dk1>
        <a:srgbClr val="000000"/>
      </a:dk1>
      <a:lt1>
        <a:srgbClr val="FFFFFF"/>
      </a:lt1>
      <a:dk2>
        <a:srgbClr val="595959"/>
      </a:dk2>
      <a:lt2>
        <a:srgbClr val="EEEEEE"/>
      </a:lt2>
      <a:accent1>
        <a:srgbClr val="CADCDC"/>
      </a:accent1>
      <a:accent2>
        <a:srgbClr val="5F7D95"/>
      </a:accent2>
      <a:accent3>
        <a:srgbClr val="DADCDE"/>
      </a:accent3>
      <a:accent4>
        <a:srgbClr val="E8E9E9"/>
      </a:accent4>
      <a:accent5>
        <a:srgbClr val="CFD9E0"/>
      </a:accent5>
      <a:accent6>
        <a:srgbClr val="435D74"/>
      </a:accent6>
      <a:hlink>
        <a:srgbClr val="435D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